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4" r:id="rId1"/>
    <p:sldMasterId id="2147483648" r:id="rId2"/>
    <p:sldMasterId id="2147483739" r:id="rId3"/>
  </p:sldMasterIdLst>
  <p:notesMasterIdLst>
    <p:notesMasterId r:id="rId48"/>
  </p:notesMasterIdLst>
  <p:handoutMasterIdLst>
    <p:handoutMasterId r:id="rId49"/>
  </p:handoutMasterIdLst>
  <p:sldIdLst>
    <p:sldId id="257" r:id="rId4"/>
    <p:sldId id="1968" r:id="rId5"/>
    <p:sldId id="1943" r:id="rId6"/>
    <p:sldId id="2209" r:id="rId7"/>
    <p:sldId id="415" r:id="rId8"/>
    <p:sldId id="2211" r:id="rId9"/>
    <p:sldId id="2171" r:id="rId10"/>
    <p:sldId id="2166" r:id="rId11"/>
    <p:sldId id="2184" r:id="rId12"/>
    <p:sldId id="2185" r:id="rId13"/>
    <p:sldId id="2186" r:id="rId14"/>
    <p:sldId id="2187" r:id="rId15"/>
    <p:sldId id="2188" r:id="rId16"/>
    <p:sldId id="2189" r:id="rId17"/>
    <p:sldId id="2190" r:id="rId18"/>
    <p:sldId id="2192" r:id="rId19"/>
    <p:sldId id="2193" r:id="rId20"/>
    <p:sldId id="2194" r:id="rId21"/>
    <p:sldId id="2195" r:id="rId22"/>
    <p:sldId id="2196" r:id="rId23"/>
    <p:sldId id="2197" r:id="rId24"/>
    <p:sldId id="2198" r:id="rId25"/>
    <p:sldId id="2199" r:id="rId26"/>
    <p:sldId id="2200" r:id="rId27"/>
    <p:sldId id="2201" r:id="rId28"/>
    <p:sldId id="2212" r:id="rId29"/>
    <p:sldId id="2202" r:id="rId30"/>
    <p:sldId id="2203" r:id="rId31"/>
    <p:sldId id="2204" r:id="rId32"/>
    <p:sldId id="2206" r:id="rId33"/>
    <p:sldId id="2207" r:id="rId34"/>
    <p:sldId id="2183" r:id="rId35"/>
    <p:sldId id="2172" r:id="rId36"/>
    <p:sldId id="2174" r:id="rId37"/>
    <p:sldId id="2176" r:id="rId38"/>
    <p:sldId id="2177" r:id="rId39"/>
    <p:sldId id="2178" r:id="rId40"/>
    <p:sldId id="2179" r:id="rId41"/>
    <p:sldId id="2180" r:id="rId42"/>
    <p:sldId id="2210" r:id="rId43"/>
    <p:sldId id="2164" r:id="rId44"/>
    <p:sldId id="2167" r:id="rId45"/>
    <p:sldId id="2170" r:id="rId46"/>
    <p:sldId id="2005" r:id="rId47"/>
  </p:sldIdLst>
  <p:sldSz cx="12192000" cy="6858000"/>
  <p:notesSz cx="6858000" cy="9144000"/>
  <p:embeddedFontLst>
    <p:embeddedFont>
      <p:font typeface="Open Sans Light" panose="020B0604020202020204" charset="0"/>
      <p:regular r:id="rId50"/>
      <p: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Linguistics Pro" panose="02000503080000020004" charset="0"/>
      <p:regular r:id="rId54"/>
      <p:bold r:id="rId55"/>
      <p:italic r:id="rId56"/>
      <p:boldItalic r:id="rId57"/>
    </p:embeddedFont>
    <p:embeddedFont>
      <p:font typeface="Antonio" panose="020B060402020202020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Open Sans Condensed Light" panose="020B0604020202020204" charset="0"/>
      <p:regular r:id="rId64"/>
      <p:italic r:id="rId6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bendorf, Sandra" initials="OS" lastIdx="1" clrIdx="0">
    <p:extLst>
      <p:ext uri="{19B8F6BF-5375-455C-9EA6-DF929625EA0E}">
        <p15:presenceInfo xmlns:p15="http://schemas.microsoft.com/office/powerpoint/2012/main" userId="S-1-5-21-1681338217-625310755-1811762917-19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C1E"/>
    <a:srgbClr val="CD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80545" autoAdjust="0"/>
  </p:normalViewPr>
  <p:slideViewPr>
    <p:cSldViewPr showGuides="1">
      <p:cViewPr varScale="1">
        <p:scale>
          <a:sx n="94" d="100"/>
          <a:sy n="94" d="100"/>
        </p:scale>
        <p:origin x="1056" y="84"/>
      </p:cViewPr>
      <p:guideLst>
        <p:guide orient="horz" pos="16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EC0B7-CBB7-465B-B6AB-35C529B7A68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22FA8F8-4E2A-4C59-BF48-9A9E894063DB}">
      <dgm:prSet phldrT="[Text]" custT="1"/>
      <dgm:spPr/>
      <dgm:t>
        <a:bodyPr/>
        <a:lstStyle/>
        <a:p>
          <a:r>
            <a:rPr lang="de-DE" sz="1700" dirty="0"/>
            <a:t>Verwaltungskunde</a:t>
          </a:r>
        </a:p>
        <a:p>
          <a:r>
            <a:rPr lang="de-DE" sz="1400" dirty="0"/>
            <a:t>sucht Leistungen</a:t>
          </a:r>
        </a:p>
      </dgm:t>
    </dgm:pt>
    <dgm:pt modelId="{F069449E-3331-4CE2-B303-785B09934392}" type="parTrans" cxnId="{B6E1EDDC-35CC-43D1-9A5C-1D2A7AE51390}">
      <dgm:prSet/>
      <dgm:spPr/>
      <dgm:t>
        <a:bodyPr/>
        <a:lstStyle/>
        <a:p>
          <a:endParaRPr lang="de-DE"/>
        </a:p>
      </dgm:t>
    </dgm:pt>
    <dgm:pt modelId="{B0893B86-6ED8-4CB6-B51F-676E3113DD99}" type="sibTrans" cxnId="{B6E1EDDC-35CC-43D1-9A5C-1D2A7AE51390}">
      <dgm:prSet/>
      <dgm:spPr/>
      <dgm:t>
        <a:bodyPr/>
        <a:lstStyle/>
        <a:p>
          <a:endParaRPr lang="de-DE"/>
        </a:p>
      </dgm:t>
    </dgm:pt>
    <dgm:pt modelId="{CD8FC636-7F9C-485B-B8C1-16BA2E565B72}">
      <dgm:prSet phldrT="[Text]"/>
      <dgm:spPr/>
      <dgm:t>
        <a:bodyPr/>
        <a:lstStyle/>
        <a:p>
          <a:r>
            <a:rPr lang="de-DE" dirty="0"/>
            <a:t>Onlinedienst</a:t>
          </a:r>
        </a:p>
      </dgm:t>
    </dgm:pt>
    <dgm:pt modelId="{34DE53B8-33C6-4FC7-B454-FAFEC7C55B1D}" type="parTrans" cxnId="{3C33ADE9-7BD0-415C-9817-D100B2058D77}">
      <dgm:prSet/>
      <dgm:spPr/>
      <dgm:t>
        <a:bodyPr/>
        <a:lstStyle/>
        <a:p>
          <a:endParaRPr lang="de-DE"/>
        </a:p>
      </dgm:t>
    </dgm:pt>
    <dgm:pt modelId="{70B6922B-5CC4-4F81-B56D-A1161F9EBD21}" type="sibTrans" cxnId="{3C33ADE9-7BD0-415C-9817-D100B2058D77}">
      <dgm:prSet/>
      <dgm:spPr/>
      <dgm:t>
        <a:bodyPr/>
        <a:lstStyle/>
        <a:p>
          <a:endParaRPr lang="de-DE"/>
        </a:p>
      </dgm:t>
    </dgm:pt>
    <dgm:pt modelId="{E49EA58D-4A19-42AB-88A8-16B7835D3C28}">
      <dgm:prSet phldrT="[Text]"/>
      <dgm:spPr/>
      <dgm:t>
        <a:bodyPr/>
        <a:lstStyle/>
        <a:p>
          <a:r>
            <a:rPr lang="de-DE" dirty="0"/>
            <a:t>Antragsdaten-übergabe</a:t>
          </a:r>
        </a:p>
      </dgm:t>
    </dgm:pt>
    <dgm:pt modelId="{211347A4-4B68-41DA-959B-D94D0C50F64D}" type="parTrans" cxnId="{C454F268-6353-4AF0-9780-90ADFB7AF5B2}">
      <dgm:prSet/>
      <dgm:spPr/>
      <dgm:t>
        <a:bodyPr/>
        <a:lstStyle/>
        <a:p>
          <a:endParaRPr lang="de-DE"/>
        </a:p>
      </dgm:t>
    </dgm:pt>
    <dgm:pt modelId="{6D4DEA50-4E5E-40DA-A3A9-01D8B7A0577B}" type="sibTrans" cxnId="{C454F268-6353-4AF0-9780-90ADFB7AF5B2}">
      <dgm:prSet/>
      <dgm:spPr/>
      <dgm:t>
        <a:bodyPr/>
        <a:lstStyle/>
        <a:p>
          <a:endParaRPr lang="de-DE"/>
        </a:p>
      </dgm:t>
    </dgm:pt>
    <dgm:pt modelId="{CA25134B-5CFA-4424-A0DA-82251C088075}">
      <dgm:prSet phldrT="[Text]"/>
      <dgm:spPr/>
      <dgm:t>
        <a:bodyPr/>
        <a:lstStyle/>
        <a:p>
          <a:r>
            <a:rPr lang="de-DE" dirty="0"/>
            <a:t>Bearbeitung, </a:t>
          </a:r>
          <a:r>
            <a:rPr lang="de-DE" dirty="0" err="1"/>
            <a:t>Bescheiderstellung</a:t>
          </a:r>
          <a:endParaRPr lang="de-DE" dirty="0"/>
        </a:p>
      </dgm:t>
    </dgm:pt>
    <dgm:pt modelId="{5E2A9170-A6B3-44E4-BC83-F9B7BBB34C97}" type="parTrans" cxnId="{6DAC8182-CB01-4505-8DBD-4DEC1DFD3790}">
      <dgm:prSet/>
      <dgm:spPr/>
      <dgm:t>
        <a:bodyPr/>
        <a:lstStyle/>
        <a:p>
          <a:endParaRPr lang="de-DE"/>
        </a:p>
      </dgm:t>
    </dgm:pt>
    <dgm:pt modelId="{8659F00B-680C-4490-9F69-DA5DCD0D2091}" type="sibTrans" cxnId="{6DAC8182-CB01-4505-8DBD-4DEC1DFD3790}">
      <dgm:prSet/>
      <dgm:spPr/>
      <dgm:t>
        <a:bodyPr/>
        <a:lstStyle/>
        <a:p>
          <a:endParaRPr lang="de-DE"/>
        </a:p>
      </dgm:t>
    </dgm:pt>
    <dgm:pt modelId="{234B7738-7A45-4FDD-AB6B-600653C18C0F}">
      <dgm:prSet phldrT="[Text]"/>
      <dgm:spPr/>
      <dgm:t>
        <a:bodyPr/>
        <a:lstStyle/>
        <a:p>
          <a:r>
            <a:rPr lang="de-DE" dirty="0"/>
            <a:t>Zustellung, Bekanntgabe</a:t>
          </a:r>
        </a:p>
      </dgm:t>
    </dgm:pt>
    <dgm:pt modelId="{55C6E782-542C-4EB2-B763-FAE17803E34E}" type="parTrans" cxnId="{153B1C56-50FF-4022-ABEF-C8DB5A50D902}">
      <dgm:prSet/>
      <dgm:spPr/>
      <dgm:t>
        <a:bodyPr/>
        <a:lstStyle/>
        <a:p>
          <a:endParaRPr lang="de-DE"/>
        </a:p>
      </dgm:t>
    </dgm:pt>
    <dgm:pt modelId="{18036E84-0723-4C34-902E-5CC504544C6A}" type="sibTrans" cxnId="{153B1C56-50FF-4022-ABEF-C8DB5A50D902}">
      <dgm:prSet/>
      <dgm:spPr/>
      <dgm:t>
        <a:bodyPr/>
        <a:lstStyle/>
        <a:p>
          <a:endParaRPr lang="de-DE"/>
        </a:p>
      </dgm:t>
    </dgm:pt>
    <dgm:pt modelId="{E7EADDB8-727E-4936-9A48-212FB3528140}" type="pres">
      <dgm:prSet presAssocID="{90BEC0B7-CBB7-465B-B6AB-35C529B7A68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48526ED-1077-4DE1-BDA9-290172A6E491}" type="pres">
      <dgm:prSet presAssocID="{90BEC0B7-CBB7-465B-B6AB-35C529B7A682}" presName="cycle" presStyleCnt="0"/>
      <dgm:spPr/>
    </dgm:pt>
    <dgm:pt modelId="{96E16592-460F-40C6-AE76-A31037D634BF}" type="pres">
      <dgm:prSet presAssocID="{E22FA8F8-4E2A-4C59-BF48-9A9E894063DB}" presName="nodeFirstNode" presStyleLbl="node1" presStyleIdx="0" presStyleCnt="5" custScaleX="11110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9F3911-3AAD-4B12-AA9D-190AF8C598BC}" type="pres">
      <dgm:prSet presAssocID="{B0893B86-6ED8-4CB6-B51F-676E3113DD99}" presName="sibTransFirstNode" presStyleLbl="bgShp" presStyleIdx="0" presStyleCnt="1"/>
      <dgm:spPr/>
      <dgm:t>
        <a:bodyPr/>
        <a:lstStyle/>
        <a:p>
          <a:endParaRPr lang="de-DE"/>
        </a:p>
      </dgm:t>
    </dgm:pt>
    <dgm:pt modelId="{278607EB-0EC9-478F-B0C6-E40D767F56CA}" type="pres">
      <dgm:prSet presAssocID="{CD8FC636-7F9C-485B-B8C1-16BA2E565B7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B6F90B-B764-44F2-A9A3-3C0487F674BA}" type="pres">
      <dgm:prSet presAssocID="{E49EA58D-4A19-42AB-88A8-16B7835D3C2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5A2834B-1809-43DF-A67F-CD751EA70AD4}" type="pres">
      <dgm:prSet presAssocID="{CA25134B-5CFA-4424-A0DA-82251C08807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8E5644D-96C6-48CD-9C16-9BE5F7CC1991}" type="pres">
      <dgm:prSet presAssocID="{234B7738-7A45-4FDD-AB6B-600653C18C0F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1AB2659-9B9E-4C4F-A817-2F8A869E7BC7}" type="presOf" srcId="{90BEC0B7-CBB7-465B-B6AB-35C529B7A682}" destId="{E7EADDB8-727E-4936-9A48-212FB3528140}" srcOrd="0" destOrd="0" presId="urn:microsoft.com/office/officeart/2005/8/layout/cycle3"/>
    <dgm:cxn modelId="{F0CB29A5-591F-44D2-BA13-2791B2E5A844}" type="presOf" srcId="{E49EA58D-4A19-42AB-88A8-16B7835D3C28}" destId="{00B6F90B-B764-44F2-A9A3-3C0487F674BA}" srcOrd="0" destOrd="0" presId="urn:microsoft.com/office/officeart/2005/8/layout/cycle3"/>
    <dgm:cxn modelId="{B6E1EDDC-35CC-43D1-9A5C-1D2A7AE51390}" srcId="{90BEC0B7-CBB7-465B-B6AB-35C529B7A682}" destId="{E22FA8F8-4E2A-4C59-BF48-9A9E894063DB}" srcOrd="0" destOrd="0" parTransId="{F069449E-3331-4CE2-B303-785B09934392}" sibTransId="{B0893B86-6ED8-4CB6-B51F-676E3113DD99}"/>
    <dgm:cxn modelId="{2B0B15C7-903B-4346-80CF-2FF0CCC25129}" type="presOf" srcId="{234B7738-7A45-4FDD-AB6B-600653C18C0F}" destId="{38E5644D-96C6-48CD-9C16-9BE5F7CC1991}" srcOrd="0" destOrd="0" presId="urn:microsoft.com/office/officeart/2005/8/layout/cycle3"/>
    <dgm:cxn modelId="{C454F268-6353-4AF0-9780-90ADFB7AF5B2}" srcId="{90BEC0B7-CBB7-465B-B6AB-35C529B7A682}" destId="{E49EA58D-4A19-42AB-88A8-16B7835D3C28}" srcOrd="2" destOrd="0" parTransId="{211347A4-4B68-41DA-959B-D94D0C50F64D}" sibTransId="{6D4DEA50-4E5E-40DA-A3A9-01D8B7A0577B}"/>
    <dgm:cxn modelId="{153B1C56-50FF-4022-ABEF-C8DB5A50D902}" srcId="{90BEC0B7-CBB7-465B-B6AB-35C529B7A682}" destId="{234B7738-7A45-4FDD-AB6B-600653C18C0F}" srcOrd="4" destOrd="0" parTransId="{55C6E782-542C-4EB2-B763-FAE17803E34E}" sibTransId="{18036E84-0723-4C34-902E-5CC504544C6A}"/>
    <dgm:cxn modelId="{3C33ADE9-7BD0-415C-9817-D100B2058D77}" srcId="{90BEC0B7-CBB7-465B-B6AB-35C529B7A682}" destId="{CD8FC636-7F9C-485B-B8C1-16BA2E565B72}" srcOrd="1" destOrd="0" parTransId="{34DE53B8-33C6-4FC7-B454-FAFEC7C55B1D}" sibTransId="{70B6922B-5CC4-4F81-B56D-A1161F9EBD21}"/>
    <dgm:cxn modelId="{6DAC8182-CB01-4505-8DBD-4DEC1DFD3790}" srcId="{90BEC0B7-CBB7-465B-B6AB-35C529B7A682}" destId="{CA25134B-5CFA-4424-A0DA-82251C088075}" srcOrd="3" destOrd="0" parTransId="{5E2A9170-A6B3-44E4-BC83-F9B7BBB34C97}" sibTransId="{8659F00B-680C-4490-9F69-DA5DCD0D2091}"/>
    <dgm:cxn modelId="{5E41DF9A-229C-4519-B594-37CABE62D2B8}" type="presOf" srcId="{CA25134B-5CFA-4424-A0DA-82251C088075}" destId="{25A2834B-1809-43DF-A67F-CD751EA70AD4}" srcOrd="0" destOrd="0" presId="urn:microsoft.com/office/officeart/2005/8/layout/cycle3"/>
    <dgm:cxn modelId="{B026D067-8D9A-4F13-B8C4-FA64503D1443}" type="presOf" srcId="{E22FA8F8-4E2A-4C59-BF48-9A9E894063DB}" destId="{96E16592-460F-40C6-AE76-A31037D634BF}" srcOrd="0" destOrd="0" presId="urn:microsoft.com/office/officeart/2005/8/layout/cycle3"/>
    <dgm:cxn modelId="{851C08F5-74AE-4B9F-B892-6FF8480C0A98}" type="presOf" srcId="{B0893B86-6ED8-4CB6-B51F-676E3113DD99}" destId="{0E9F3911-3AAD-4B12-AA9D-190AF8C598BC}" srcOrd="0" destOrd="0" presId="urn:microsoft.com/office/officeart/2005/8/layout/cycle3"/>
    <dgm:cxn modelId="{F1847952-55A2-46B9-B372-532A6E530D69}" type="presOf" srcId="{CD8FC636-7F9C-485B-B8C1-16BA2E565B72}" destId="{278607EB-0EC9-478F-B0C6-E40D767F56CA}" srcOrd="0" destOrd="0" presId="urn:microsoft.com/office/officeart/2005/8/layout/cycle3"/>
    <dgm:cxn modelId="{28A173B4-F153-4761-B3AC-AA64CF908243}" type="presParOf" srcId="{E7EADDB8-727E-4936-9A48-212FB3528140}" destId="{248526ED-1077-4DE1-BDA9-290172A6E491}" srcOrd="0" destOrd="0" presId="urn:microsoft.com/office/officeart/2005/8/layout/cycle3"/>
    <dgm:cxn modelId="{CB06CEDC-571F-4B94-8BAB-F40A88C3E3C7}" type="presParOf" srcId="{248526ED-1077-4DE1-BDA9-290172A6E491}" destId="{96E16592-460F-40C6-AE76-A31037D634BF}" srcOrd="0" destOrd="0" presId="urn:microsoft.com/office/officeart/2005/8/layout/cycle3"/>
    <dgm:cxn modelId="{0E5A830D-F8ED-45CB-B999-EC74A44BFC0F}" type="presParOf" srcId="{248526ED-1077-4DE1-BDA9-290172A6E491}" destId="{0E9F3911-3AAD-4B12-AA9D-190AF8C598BC}" srcOrd="1" destOrd="0" presId="urn:microsoft.com/office/officeart/2005/8/layout/cycle3"/>
    <dgm:cxn modelId="{A2BF04F8-75E0-492F-833C-5BF023C361D3}" type="presParOf" srcId="{248526ED-1077-4DE1-BDA9-290172A6E491}" destId="{278607EB-0EC9-478F-B0C6-E40D767F56CA}" srcOrd="2" destOrd="0" presId="urn:microsoft.com/office/officeart/2005/8/layout/cycle3"/>
    <dgm:cxn modelId="{0CEE2B50-366C-4E31-B78A-1187B6793CAC}" type="presParOf" srcId="{248526ED-1077-4DE1-BDA9-290172A6E491}" destId="{00B6F90B-B764-44F2-A9A3-3C0487F674BA}" srcOrd="3" destOrd="0" presId="urn:microsoft.com/office/officeart/2005/8/layout/cycle3"/>
    <dgm:cxn modelId="{37FB5F9F-EE3F-4663-9426-770D155418C9}" type="presParOf" srcId="{248526ED-1077-4DE1-BDA9-290172A6E491}" destId="{25A2834B-1809-43DF-A67F-CD751EA70AD4}" srcOrd="4" destOrd="0" presId="urn:microsoft.com/office/officeart/2005/8/layout/cycle3"/>
    <dgm:cxn modelId="{8E645152-9785-4701-9267-5FD50B38019E}" type="presParOf" srcId="{248526ED-1077-4DE1-BDA9-290172A6E491}" destId="{38E5644D-96C6-48CD-9C16-9BE5F7CC199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2">
            <a:extLst>
              <a:ext uri="{FF2B5EF4-FFF2-40B4-BE49-F238E27FC236}">
                <a16:creationId xmlns:a16="http://schemas.microsoft.com/office/drawing/2014/main" xmlns="" id="{E1D89848-26B8-4C07-8738-9AC73458D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509120" y="867645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5320D358-F853-4E66-A71E-3A9A01236113}" type="datetimeFigureOut">
              <a:rPr lang="de-DE" sz="1000" smtClean="0"/>
              <a:t>09.07.2020</a:t>
            </a:fld>
            <a:endParaRPr lang="de-DE" sz="1000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xmlns="" id="{7E1FDBA9-D8D8-42A6-8DF8-471DA5B5F9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692696" y="8676456"/>
            <a:ext cx="367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1000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xmlns="" id="{42A70DBC-97BA-4ED2-81C9-4962F6162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73216" y="8685213"/>
            <a:ext cx="43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E5BBCCF6-F8A8-4C49-BF3D-CA1AA74CA975}" type="slidenum">
              <a:rPr lang="de-DE" sz="1000" smtClean="0"/>
              <a:t>‹Nr.›</a:t>
            </a:fld>
            <a:endParaRPr lang="de-DE" sz="10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990A70D-A994-42D0-B7C4-BEDDC5DE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166264" y="8676456"/>
            <a:ext cx="25269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611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6672" y="899592"/>
            <a:ext cx="5904000" cy="3321000"/>
          </a:xfrm>
          <a:prstGeom prst="rect">
            <a:avLst/>
          </a:prstGeom>
          <a:noFill/>
          <a:ln w="6350">
            <a:solidFill>
              <a:schemeClr val="tx1">
                <a:lumMod val="10000"/>
                <a:lumOff val="90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92696" y="4644008"/>
            <a:ext cx="5112000" cy="352791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xmlns="" id="{0C045BC0-B877-41E4-B7F5-4967291C15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509120" y="867645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5320D358-F853-4E66-A71E-3A9A01236113}" type="datetimeFigureOut">
              <a:rPr lang="de-DE" sz="1000" smtClean="0"/>
              <a:t>09.07.2020</a:t>
            </a:fld>
            <a:endParaRPr lang="de-DE" sz="1000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xmlns="" id="{0D94EE00-477E-48F0-A24E-DE580023F6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92696" y="8676456"/>
            <a:ext cx="367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1000" dirty="0"/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xmlns="" id="{C2DA1A72-96EE-4D1C-AFDA-98E713246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373216" y="8685213"/>
            <a:ext cx="43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fld id="{E5BBCCF6-F8A8-4C49-BF3D-CA1AA74CA975}" type="slidenum">
              <a:rPr lang="de-DE" sz="1000" smtClean="0"/>
              <a:t>‹Nr.›</a:t>
            </a:fld>
            <a:endParaRPr lang="de-DE" sz="1000" dirty="0"/>
          </a:p>
        </p:txBody>
      </p:sp>
      <p:pic>
        <p:nvPicPr>
          <p:cNvPr id="15" name="Grafik 9">
            <a:extLst>
              <a:ext uri="{FF2B5EF4-FFF2-40B4-BE49-F238E27FC236}">
                <a16:creationId xmlns:a16="http://schemas.microsoft.com/office/drawing/2014/main" xmlns="" id="{59EC2313-7199-45B3-89E6-ACB9148B2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166264" y="8676456"/>
            <a:ext cx="25269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spcBef>
        <a:spcPts val="1200"/>
      </a:spcBef>
      <a:defRPr sz="1200" b="0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lnSpc>
        <a:spcPct val="110000"/>
      </a:lnSpc>
      <a:spcBef>
        <a:spcPts val="400"/>
      </a:spcBef>
      <a:spcAft>
        <a:spcPts val="400"/>
      </a:spcAft>
      <a:defRPr sz="1200" i="1" kern="1200">
        <a:solidFill>
          <a:schemeClr val="tx1"/>
        </a:solidFill>
        <a:latin typeface="+mj-lt"/>
        <a:ea typeface="+mn-ea"/>
        <a:cs typeface="+mn-cs"/>
      </a:defRPr>
    </a:lvl2pPr>
    <a:lvl3pPr marL="144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Clr>
        <a:schemeClr val="bg2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/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2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63215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BayernPortal</a:t>
            </a:r>
            <a:r>
              <a:rPr lang="de-DE" dirty="0"/>
              <a:t> als zentrale Plattform, welche Forderung nach Nutzerkonto und der Verknüpfung zum Portalverbund bereits abdeckt</a:t>
            </a:r>
          </a:p>
          <a:p>
            <a:endParaRPr lang="de-DE" dirty="0"/>
          </a:p>
          <a:p>
            <a:r>
              <a:rPr lang="de-DE" dirty="0" err="1"/>
              <a:t>BayernPortal</a:t>
            </a:r>
            <a:r>
              <a:rPr lang="de-DE" dirty="0"/>
              <a:t> bietet für Kommunen kostenfreie Basisdienste an: </a:t>
            </a:r>
            <a:r>
              <a:rPr lang="de-DE" dirty="0" err="1"/>
              <a:t>BayernID</a:t>
            </a:r>
            <a:r>
              <a:rPr lang="de-DE" dirty="0"/>
              <a:t>, Postkorb und </a:t>
            </a:r>
            <a:r>
              <a:rPr lang="de-DE" dirty="0" err="1"/>
              <a:t>ePayment</a:t>
            </a:r>
            <a:endParaRPr lang="de-DE" dirty="0"/>
          </a:p>
          <a:p>
            <a:endParaRPr lang="de-DE" dirty="0"/>
          </a:p>
          <a:p>
            <a:r>
              <a:rPr lang="de-DE" dirty="0"/>
              <a:t>Somit bleibt vom OZG nur die Forderung nach dem Anbieten aller Verwaltungsleistungen auch digital bis 2022 übrig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96DA1-DA1E-4617-9E36-5DFC0C1C91E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73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96DA1-DA1E-4617-9E36-5DFC0C1C91E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282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26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40904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29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828557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96DA1-DA1E-4617-9E36-5DFC0C1C91E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662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32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632835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41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601502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42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19176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43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588836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44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0325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3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59332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4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34062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111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021328" y="8685213"/>
            <a:ext cx="360000" cy="216000"/>
          </a:xfrm>
          <a:prstGeom prst="rect">
            <a:avLst/>
          </a:prstGeom>
        </p:spPr>
        <p:txBody>
          <a:bodyPr/>
          <a:lstStyle/>
          <a:p>
            <a:fld id="{E5BBCCF6-F8A8-4C49-BF3D-CA1AA74CA975}" type="slidenum">
              <a:rPr lang="de-DE" sz="1000" smtClean="0"/>
              <a:t>5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36973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6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5988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7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15221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8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63989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96DA1-DA1E-4617-9E36-5DFC0C1C91E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1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900113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BCCF6-F8A8-4C49-BF3D-CA1AA74CA975}" type="slidenum">
              <a:rPr lang="de-DE" sz="1000" smtClean="0"/>
              <a:t>12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2764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hyperlink" Target="https://twitter.com/mach_ag" TargetMode="External"/><Relationship Id="rId3" Type="http://schemas.openxmlformats.org/officeDocument/2006/relationships/hyperlink" Target="https://www.linkedin.com/company/machag" TargetMode="External"/><Relationship Id="rId7" Type="http://schemas.openxmlformats.org/officeDocument/2006/relationships/hyperlink" Target="https://www.youtube.com/user/MACHAGLuebeck" TargetMode="External"/><Relationship Id="rId12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11" Type="http://schemas.openxmlformats.org/officeDocument/2006/relationships/hyperlink" Target="https://www.xing.com/companies/machag" TargetMode="External"/><Relationship Id="rId5" Type="http://schemas.openxmlformats.org/officeDocument/2006/relationships/hyperlink" Target="https://www.facebook.com/MACHKarriere/" TargetMode="External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hyperlink" Target="https://www.instagram.com/digitalmacher/" TargetMode="External"/><Relationship Id="rId14" Type="http://schemas.openxmlformats.org/officeDocument/2006/relationships/image" Target="../media/image1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8ECCE8-7A38-415B-B5DE-5A7AAC6E5B5F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>
              <a:lnSpc>
                <a:spcPct val="110000"/>
              </a:lnSpc>
            </a:pP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E97FD6B-E0B0-4961-9F60-96043E15FA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608" y="476673"/>
            <a:ext cx="1440000" cy="498704"/>
          </a:xfrm>
          <a:prstGeom prst="rect">
            <a:avLst/>
          </a:prstGeom>
        </p:spPr>
      </p:pic>
      <p:pic>
        <p:nvPicPr>
          <p:cNvPr id="6" name="Bildplatzhalter 21">
            <a:extLst>
              <a:ext uri="{FF2B5EF4-FFF2-40B4-BE49-F238E27FC236}">
                <a16:creationId xmlns:a16="http://schemas.microsoft.com/office/drawing/2014/main" xmlns="" id="{94B4B117-1160-4215-B30F-045943E9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-23093" y="0"/>
            <a:ext cx="9544432" cy="68817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4E818F63-BF29-4E0E-BCCB-46AC8361DE0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672065" y="2348880"/>
            <a:ext cx="4896940" cy="3816969"/>
          </a:xfrm>
        </p:spPr>
        <p:txBody>
          <a:bodyPr/>
          <a:lstStyle>
            <a:lvl1pPr algn="l">
              <a:defRPr sz="6600" cap="all" baseline="0">
                <a:solidFill>
                  <a:schemeClr val="bg1"/>
                </a:solidFill>
                <a:latin typeface="Antonio" panose="02000303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472786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07021" y="1700808"/>
            <a:ext cx="3312715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4152627" y="1700808"/>
            <a:ext cx="3311525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 bwMode="gray">
          <a:xfrm>
            <a:off x="7897043" y="1700808"/>
            <a:ext cx="3311525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75B77201-9FA1-4180-937D-61689BFD11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8235" y="980728"/>
            <a:ext cx="10800333" cy="432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Folie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xmlns="" id="{406CD647-5138-4BAA-8C79-28839B34BF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07715" y="5877272"/>
            <a:ext cx="7056437" cy="28803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9pPr>
          </a:lstStyle>
          <a:p>
            <a:pPr lvl="0"/>
            <a:r>
              <a:rPr lang="de-DE" dirty="0"/>
              <a:t>Fußnote/Quellenangabe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7090783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2343" userDrawn="1">
          <p15:clr>
            <a:srgbClr val="A4A3A4"/>
          </p15:clr>
        </p15:guide>
        <p15:guide id="2" pos="2615" userDrawn="1">
          <p15:clr>
            <a:srgbClr val="A4A3A4"/>
          </p15:clr>
        </p15:guide>
        <p15:guide id="3" pos="4702" userDrawn="1">
          <p15:clr>
            <a:srgbClr val="A4A3A4"/>
          </p15:clr>
        </p15:guide>
        <p15:guide id="4" pos="4974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|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00808"/>
            <a:ext cx="5592143" cy="4465042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6023992" y="1700856"/>
            <a:ext cx="5184378" cy="44649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8B41FAEA-25DA-4A3F-9B6D-F7620DA732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08235" y="980728"/>
            <a:ext cx="10800333" cy="432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Folie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xmlns="" id="{171800A7-2524-47A1-8E96-9B3CBC5FC5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23992" y="5877272"/>
            <a:ext cx="5184000" cy="28803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9pPr>
          </a:lstStyle>
          <a:p>
            <a:pPr lvl="0"/>
            <a:r>
              <a:rPr lang="de-DE" dirty="0"/>
              <a:t>Fußnote/Quellenangabe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660428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Bild |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31F92992-1274-4AE0-923F-6EEAB9D65132}"/>
              </a:ext>
            </a:extLst>
          </p:cNvPr>
          <p:cNvSpPr/>
          <p:nvPr userDrawn="1"/>
        </p:nvSpPr>
        <p:spPr bwMode="gray">
          <a:xfrm>
            <a:off x="5592192" y="692696"/>
            <a:ext cx="431800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xmlns="" id="{986F71F1-15EF-464F-9E14-D7DEC9CDC7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151784" y="0"/>
            <a:ext cx="7056784" cy="616585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xmlns="" id="{0B9FE97F-95F9-4FB0-8D17-30A5EF75E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988" y="797298"/>
            <a:ext cx="5184775" cy="1303325"/>
          </a:xfrm>
          <a:solidFill>
            <a:schemeClr val="tx2"/>
          </a:solidFill>
        </p:spPr>
        <p:txBody>
          <a:bodyPr tIns="432000" bIns="432000" anchor="t">
            <a:spAutoFit/>
          </a:bodyPr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38189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592E3FB6-905A-433B-B7FE-FC1E89FE63FF}"/>
              </a:ext>
            </a:extLst>
          </p:cNvPr>
          <p:cNvSpPr/>
          <p:nvPr userDrawn="1"/>
        </p:nvSpPr>
        <p:spPr bwMode="gray">
          <a:xfrm>
            <a:off x="5592192" y="692696"/>
            <a:ext cx="431800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5592763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xmlns="" id="{373DE139-2B72-4EA2-8335-F1B40B60F9B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 bwMode="gray">
          <a:xfrm>
            <a:off x="5591944" y="3717032"/>
            <a:ext cx="3744000" cy="1168407"/>
          </a:xfrm>
          <a:solidFill>
            <a:srgbClr val="EBEBEB"/>
          </a:solidFill>
        </p:spPr>
        <p:txBody>
          <a:bodyPr wrap="square" lIns="216000" tIns="216000" rIns="216000" bIns="216000">
            <a:spAutoFit/>
          </a:bodyPr>
          <a:lstStyle>
            <a:lvl1pPr marL="0" indent="0" algn="ctr">
              <a:spcBef>
                <a:spcPts val="0"/>
              </a:spcBef>
              <a:spcAft>
                <a:spcPts val="1600"/>
              </a:spcAft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Vorname Nachname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151784" y="2959443"/>
            <a:ext cx="7057554" cy="757589"/>
          </a:xfrm>
          <a:solidFill>
            <a:schemeClr val="bg2"/>
          </a:solidFill>
        </p:spPr>
        <p:txBody>
          <a:bodyPr wrap="square" lIns="216000" tIns="216000" rIns="216000" bIns="216000" anchor="b">
            <a:sp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spcBef>
                <a:spcPts val="60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9pPr>
          </a:lstStyle>
          <a:p>
            <a:r>
              <a:rPr lang="de-DE" dirty="0"/>
              <a:t>Optionale Kurzbeschreibung des aktuellen Kapitels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17A9C949-FE61-4ED8-A1C3-BE1C83B58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247944" y="4254996"/>
            <a:ext cx="432000" cy="3600"/>
          </a:xfrm>
          <a:solidFill>
            <a:schemeClr val="tx1"/>
          </a:solidFill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9649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ormatiges Bild | 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1622380" y="6381352"/>
            <a:ext cx="252000" cy="21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9E1228E0-E654-476F-BCC8-F71050B85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332656"/>
            <a:ext cx="3312000" cy="4176000"/>
          </a:xfrm>
          <a:solidFill>
            <a:schemeClr val="bg1"/>
          </a:solidFill>
        </p:spPr>
        <p:txBody>
          <a:bodyPr wrap="square" lIns="216000" tIns="432000" rIns="216000" bIns="432000" anchor="t">
            <a:noAutofit/>
          </a:bodyPr>
          <a:lstStyle>
            <a:lvl1pPr algn="ctr">
              <a:defRPr sz="3200" b="0" i="0" cap="all" baseline="0">
                <a:solidFill>
                  <a:schemeClr val="tx1"/>
                </a:solidFill>
                <a:latin typeface="Antonio" panose="02000303000000000000" pitchFamily="2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2263575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ormatiges Bild |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1622380" y="6381352"/>
            <a:ext cx="252000" cy="21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004CFBC5-A7A4-4298-98CB-B6EC2DDDB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332656"/>
            <a:ext cx="3312000" cy="4176000"/>
          </a:xfrm>
          <a:solidFill>
            <a:schemeClr val="bg1"/>
          </a:solidFill>
        </p:spPr>
        <p:txBody>
          <a:bodyPr wrap="square" lIns="216000" tIns="432000" rIns="216000" bIns="432000" anchor="t">
            <a:noAutofit/>
          </a:bodyPr>
          <a:lstStyle>
            <a:lvl1pPr algn="ctr">
              <a:defRPr sz="3200" b="0" i="0" cap="all" baseline="0">
                <a:solidFill>
                  <a:schemeClr val="tx1"/>
                </a:solidFill>
                <a:latin typeface="Antonio" panose="02000303000000000000" pitchFamily="2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9463807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795" userDrawn="1">
          <p15:clr>
            <a:srgbClr val="A4A3A4"/>
          </p15:clr>
        </p15:guide>
        <p15:guide id="2" pos="3522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xmlns="" id="{22BA2F0A-5817-4962-BBCC-F19FE58006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235" y="980728"/>
            <a:ext cx="10800333" cy="432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Folie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4B2B9C-0B46-4ECC-B0A4-B393F004A398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7700BE-D608-4101-94F4-EAE26B54272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EAC0A1D-D612-4DE2-B25A-67B31985A9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899056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  <p15:guide id="3" pos="2343" userDrawn="1">
          <p15:clr>
            <a:srgbClr val="000000"/>
          </p15:clr>
        </p15:guide>
        <p15:guide id="4" pos="2615" userDrawn="1">
          <p15:clr>
            <a:srgbClr val="000000"/>
          </p15:clr>
        </p15:guide>
        <p15:guide id="5" pos="4702" userDrawn="1">
          <p15:clr>
            <a:srgbClr val="000000"/>
          </p15:clr>
        </p15:guide>
        <p15:guide id="6" pos="4974" userDrawn="1">
          <p15:clr>
            <a:srgbClr val="00000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6A9386CE-837A-4ECD-A98C-CDF155F3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4B219D1-875E-4C2C-8061-696BA19F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D3261DC-AA35-443F-812F-F6DB6CE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38F1534-A304-4477-961C-978FE74EDCFB}"/>
              </a:ext>
            </a:extLst>
          </p:cNvPr>
          <p:cNvSpPr/>
          <p:nvPr userDrawn="1"/>
        </p:nvSpPr>
        <p:spPr bwMode="gray">
          <a:xfrm>
            <a:off x="5519936" y="692696"/>
            <a:ext cx="576064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2046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974" userDrawn="1">
          <p15:clr>
            <a:srgbClr val="000000"/>
          </p15:clr>
        </p15:guide>
        <p15:guide id="2" pos="4702" userDrawn="1">
          <p15:clr>
            <a:srgbClr val="000000"/>
          </p15:clr>
        </p15:guide>
        <p15:guide id="3" pos="2343" userDrawn="1">
          <p15:clr>
            <a:srgbClr val="000000"/>
          </p15:clr>
        </p15:guide>
        <p15:guide id="4" pos="2615" userDrawn="1">
          <p15:clr>
            <a:srgbClr val="000000"/>
          </p15:clr>
        </p15:guide>
        <p15:guide id="5" pos="3522" userDrawn="1">
          <p15:clr>
            <a:srgbClr val="A4A3A4"/>
          </p15:clr>
        </p15:guide>
        <p15:guide id="6" pos="3795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|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6A9386CE-837A-4ECD-A98C-CDF155F3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4B219D1-875E-4C2C-8061-696BA19F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D3261DC-AA35-443F-812F-F6DB6CE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38F1534-A304-4477-961C-978FE74EDCFB}"/>
              </a:ext>
            </a:extLst>
          </p:cNvPr>
          <p:cNvSpPr/>
          <p:nvPr userDrawn="1"/>
        </p:nvSpPr>
        <p:spPr bwMode="gray">
          <a:xfrm>
            <a:off x="5519936" y="692696"/>
            <a:ext cx="576064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xmlns="" id="{4A281923-AF15-4115-BE3C-E66452CBD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1784" y="2997200"/>
            <a:ext cx="5257800" cy="3168650"/>
          </a:xfrm>
        </p:spPr>
        <p:txBody>
          <a:bodyPr/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 sz="2000" i="0">
                <a:latin typeface="+mn-lt"/>
              </a:defRPr>
            </a:lvl1pPr>
            <a:lvl2pPr>
              <a:defRPr sz="1800"/>
            </a:lvl2pPr>
            <a:lvl3pPr marL="284400" indent="-284400">
              <a:defRPr/>
            </a:lvl3pPr>
            <a:lvl4pPr marL="486000">
              <a:defRPr/>
            </a:lvl4pPr>
            <a:lvl5pPr marL="486000">
              <a:defRPr/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xmlns="" id="{3E91D5A7-1552-4372-883D-2194D4A5F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333375"/>
            <a:ext cx="3311525" cy="4175125"/>
          </a:xfrm>
          <a:solidFill>
            <a:schemeClr val="bg2"/>
          </a:solidFill>
        </p:spPr>
        <p:txBody>
          <a:bodyPr lIns="216000" tIns="432000" rIns="216000" bIns="720000"/>
          <a:lstStyle>
            <a:lvl1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1pPr>
            <a:lvl2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2pPr>
            <a:lvl3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3pPr>
            <a:lvl4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4pPr>
            <a:lvl5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5pPr>
          </a:lstStyle>
          <a:p>
            <a:pPr lvl="0"/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3352078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974">
          <p15:clr>
            <a:srgbClr val="000000"/>
          </p15:clr>
        </p15:guide>
        <p15:guide id="2" pos="4702">
          <p15:clr>
            <a:srgbClr val="000000"/>
          </p15:clr>
        </p15:guide>
        <p15:guide id="3" pos="2343">
          <p15:clr>
            <a:srgbClr val="000000"/>
          </p15:clr>
        </p15:guide>
        <p15:guide id="4" pos="2615">
          <p15:clr>
            <a:srgbClr val="000000"/>
          </p15:clr>
        </p15:guide>
        <p15:guide id="5" pos="3522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|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xmlns="" id="{150D6CD8-833E-45D6-8E10-BF2786ADA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  <p:sp>
        <p:nvSpPr>
          <p:cNvPr id="16" name="Textplatzhalter 19">
            <a:extLst>
              <a:ext uri="{FF2B5EF4-FFF2-40B4-BE49-F238E27FC236}">
                <a16:creationId xmlns:a16="http://schemas.microsoft.com/office/drawing/2014/main" xmlns="" id="{EF7D6312-D8D3-4D81-B3BC-D3CBB62513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1784" y="2997200"/>
            <a:ext cx="5257800" cy="3168650"/>
          </a:xfrm>
        </p:spPr>
        <p:txBody>
          <a:bodyPr/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 sz="2000" i="0">
                <a:latin typeface="+mn-lt"/>
              </a:defRPr>
            </a:lvl1pPr>
            <a:lvl2pPr>
              <a:defRPr sz="1800"/>
            </a:lvl2pPr>
            <a:lvl3pPr marL="284400" indent="284400">
              <a:defRPr/>
            </a:lvl3pPr>
            <a:lvl4pPr marL="486000" indent="180000">
              <a:defRPr/>
            </a:lvl4pPr>
            <a:lvl5pPr marL="486000" indent="180000">
              <a:defRPr/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xmlns="" id="{CEADB3F2-20E0-4262-8312-2859EE07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333375"/>
            <a:ext cx="3311525" cy="4175125"/>
          </a:xfrm>
          <a:solidFill>
            <a:schemeClr val="bg1"/>
          </a:solidFill>
        </p:spPr>
        <p:txBody>
          <a:bodyPr lIns="216000" tIns="432000" rIns="216000" bIns="720000"/>
          <a:lstStyle>
            <a:lvl1pPr algn="ctr">
              <a:defRPr sz="3200" i="0">
                <a:solidFill>
                  <a:schemeClr val="tx1"/>
                </a:solidFill>
                <a:latin typeface="Antonio" panose="02000303000000000000" pitchFamily="2" charset="0"/>
              </a:defRPr>
            </a:lvl1pPr>
            <a:lvl2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2pPr>
            <a:lvl3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3pPr>
            <a:lvl4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4pPr>
            <a:lvl5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5pPr>
          </a:lstStyle>
          <a:p>
            <a:pPr lvl="0"/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3773038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795" userDrawn="1">
          <p15:clr>
            <a:srgbClr val="A4A3A4"/>
          </p15:clr>
        </p15:guide>
        <p15:guide id="2" pos="3522" userDrawn="1">
          <p15:clr>
            <a:srgbClr val="A4A3A4"/>
          </p15:clr>
        </p15:guide>
        <p15:guide id="3" pos="2615" userDrawn="1">
          <p15:clr>
            <a:srgbClr val="000000"/>
          </p15:clr>
        </p15:guide>
        <p15:guide id="4" pos="2343" userDrawn="1">
          <p15:clr>
            <a:srgbClr val="000000"/>
          </p15:clr>
        </p15:guide>
        <p15:guide id="5" pos="4702" userDrawn="1">
          <p15:clr>
            <a:srgbClr val="000000"/>
          </p15:clr>
        </p15:guide>
        <p15:guide id="6" pos="4974" userDrawn="1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1" y="0"/>
            <a:ext cx="8834400" cy="6165850"/>
          </a:xfrm>
          <a:solidFill>
            <a:schemeClr val="bg2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896200" y="4076526"/>
            <a:ext cx="3672000" cy="2089324"/>
          </a:xfrm>
          <a:solidFill>
            <a:srgbClr val="EBEBEB"/>
          </a:solidFill>
        </p:spPr>
        <p:txBody>
          <a:bodyPr lIns="216000" tIns="216000" rIns="216000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Untertitel der Präsentation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023992" y="1988294"/>
            <a:ext cx="5544240" cy="2087897"/>
          </a:xfrm>
          <a:solidFill>
            <a:schemeClr val="bg1"/>
          </a:solidFill>
        </p:spPr>
        <p:txBody>
          <a:bodyPr lIns="432000" tIns="288000" rIns="216000" bIns="288000" anchor="ctr">
            <a:noAutofit/>
          </a:bodyPr>
          <a:lstStyle>
            <a:lvl1pPr algn="l">
              <a:defRPr sz="3600" b="0" i="0" cap="all" baseline="0">
                <a:solidFill>
                  <a:schemeClr val="tx1"/>
                </a:solidFill>
                <a:latin typeface="Antonio" panose="02000503000000000000" pitchFamily="2" charset="0"/>
              </a:defRPr>
            </a:lvl1pPr>
          </a:lstStyle>
          <a:p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559683A-29F1-421C-B15A-79FF77FC4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128608" y="476673"/>
            <a:ext cx="1440000" cy="49865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A59C0D9D-F788-4301-B864-8E4EE2C0A85C}"/>
              </a:ext>
            </a:extLst>
          </p:cNvPr>
          <p:cNvSpPr/>
          <p:nvPr userDrawn="1"/>
        </p:nvSpPr>
        <p:spPr bwMode="gray">
          <a:xfrm>
            <a:off x="11568113" y="6381328"/>
            <a:ext cx="288527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9512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|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2FAA536-6EF1-45FB-BAFF-BF01D7CAF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  <p:sp>
        <p:nvSpPr>
          <p:cNvPr id="17" name="Textplatzhalter 19">
            <a:extLst>
              <a:ext uri="{FF2B5EF4-FFF2-40B4-BE49-F238E27FC236}">
                <a16:creationId xmlns:a16="http://schemas.microsoft.com/office/drawing/2014/main" xmlns="" id="{6E73836A-8C02-4F2D-BAD8-A216ADFE9E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1784" y="2997200"/>
            <a:ext cx="5257800" cy="3168650"/>
          </a:xfrm>
        </p:spPr>
        <p:txBody>
          <a:bodyPr/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 i="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284400" indent="28440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486000" indent="180000">
              <a:defRPr>
                <a:solidFill>
                  <a:schemeClr val="bg1"/>
                </a:solidFill>
              </a:defRPr>
            </a:lvl4pPr>
            <a:lvl5pPr marL="486000" indent="18000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xmlns="" id="{B05A33B2-F02C-4A22-A0F2-250FA7108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333375"/>
            <a:ext cx="3311525" cy="4175125"/>
          </a:xfrm>
          <a:solidFill>
            <a:schemeClr val="bg1"/>
          </a:solidFill>
        </p:spPr>
        <p:txBody>
          <a:bodyPr lIns="216000" tIns="432000" rIns="216000" bIns="720000"/>
          <a:lstStyle>
            <a:lvl1pPr algn="ctr">
              <a:defRPr sz="3200" i="0">
                <a:solidFill>
                  <a:schemeClr val="tx1"/>
                </a:solidFill>
                <a:latin typeface="Antonio" panose="02000303000000000000" pitchFamily="2" charset="0"/>
              </a:defRPr>
            </a:lvl1pPr>
            <a:lvl2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2pPr>
            <a:lvl3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3pPr>
            <a:lvl4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4pPr>
            <a:lvl5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5pPr>
          </a:lstStyle>
          <a:p>
            <a:pPr lvl="0"/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3555606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974" userDrawn="1">
          <p15:clr>
            <a:srgbClr val="000000"/>
          </p15:clr>
        </p15:guide>
        <p15:guide id="2" pos="4702" userDrawn="1">
          <p15:clr>
            <a:srgbClr val="000000"/>
          </p15:clr>
        </p15:guide>
        <p15:guide id="3" pos="2615" userDrawn="1">
          <p15:clr>
            <a:srgbClr val="000000"/>
          </p15:clr>
        </p15:guide>
        <p15:guide id="4" pos="2343" userDrawn="1">
          <p15:clr>
            <a:srgbClr val="000000"/>
          </p15:clr>
        </p15:guide>
        <p15:guide id="5" pos="3522" userDrawn="1">
          <p15:clr>
            <a:srgbClr val="A4A3A4"/>
          </p15:clr>
        </p15:guide>
        <p15:guide id="6" pos="3795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|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2FAA536-6EF1-45FB-BAFF-BF01D7CAF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  <p:sp>
        <p:nvSpPr>
          <p:cNvPr id="17" name="Textplatzhalter 19">
            <a:extLst>
              <a:ext uri="{FF2B5EF4-FFF2-40B4-BE49-F238E27FC236}">
                <a16:creationId xmlns:a16="http://schemas.microsoft.com/office/drawing/2014/main" xmlns="" id="{187F7A5E-234C-4ACE-86EB-E4E8C7E9EA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1784" y="2997200"/>
            <a:ext cx="5257800" cy="3168650"/>
          </a:xfrm>
        </p:spPr>
        <p:txBody>
          <a:bodyPr/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 i="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284400" indent="28440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486000" indent="180000">
              <a:defRPr>
                <a:solidFill>
                  <a:schemeClr val="bg1"/>
                </a:solidFill>
              </a:defRPr>
            </a:lvl4pPr>
            <a:lvl5pPr marL="486000" indent="18000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 einfügen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xmlns="" id="{AB61362B-536B-4224-871B-8A558EFA9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333375"/>
            <a:ext cx="3311525" cy="4175125"/>
          </a:xfrm>
          <a:solidFill>
            <a:schemeClr val="bg1"/>
          </a:solidFill>
        </p:spPr>
        <p:txBody>
          <a:bodyPr lIns="216000" tIns="432000" rIns="216000" bIns="720000"/>
          <a:lstStyle>
            <a:lvl1pPr algn="ctr">
              <a:defRPr sz="3200" i="0">
                <a:solidFill>
                  <a:schemeClr val="tx1"/>
                </a:solidFill>
                <a:latin typeface="Antonio" panose="02000303000000000000" pitchFamily="2" charset="0"/>
              </a:defRPr>
            </a:lvl1pPr>
            <a:lvl2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2pPr>
            <a:lvl3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3pPr>
            <a:lvl4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4pPr>
            <a:lvl5pPr algn="ctr">
              <a:defRPr sz="3200" i="0">
                <a:solidFill>
                  <a:schemeClr val="bg1"/>
                </a:solidFill>
                <a:latin typeface="Antonio" panose="02000303000000000000" pitchFamily="2" charset="0"/>
              </a:defRPr>
            </a:lvl5pPr>
          </a:lstStyle>
          <a:p>
            <a:pPr lvl="0"/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57651336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974">
          <p15:clr>
            <a:srgbClr val="000000"/>
          </p15:clr>
        </p15:guide>
        <p15:guide id="2" pos="4702">
          <p15:clr>
            <a:srgbClr val="000000"/>
          </p15:clr>
        </p15:guide>
        <p15:guide id="3" pos="2615">
          <p15:clr>
            <a:srgbClr val="000000"/>
          </p15:clr>
        </p15:guide>
        <p15:guide id="4" pos="2343">
          <p15:clr>
            <a:srgbClr val="000000"/>
          </p15:clr>
        </p15:guide>
        <p15:guide id="5" pos="3522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| Hel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xmlns="" id="{150D6CD8-833E-45D6-8E10-BF2786ADA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173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795">
          <p15:clr>
            <a:srgbClr val="A4A3A4"/>
          </p15:clr>
        </p15:guide>
        <p15:guide id="2" pos="3522">
          <p15:clr>
            <a:srgbClr val="A4A3A4"/>
          </p15:clr>
        </p15:guide>
        <p15:guide id="3" pos="2615">
          <p15:clr>
            <a:srgbClr val="000000"/>
          </p15:clr>
        </p15:guide>
        <p15:guide id="4" pos="2343">
          <p15:clr>
            <a:srgbClr val="000000"/>
          </p15:clr>
        </p15:guide>
        <p15:guide id="5" pos="4702">
          <p15:clr>
            <a:srgbClr val="000000"/>
          </p15:clr>
        </p15:guide>
        <p15:guide id="6" pos="4974">
          <p15:clr>
            <a:srgbClr val="00000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|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2FAA536-6EF1-45FB-BAFF-BF01D7CAF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210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974">
          <p15:clr>
            <a:srgbClr val="000000"/>
          </p15:clr>
        </p15:guide>
        <p15:guide id="2" pos="4702">
          <p15:clr>
            <a:srgbClr val="000000"/>
          </p15:clr>
        </p15:guide>
        <p15:guide id="3" pos="2615">
          <p15:clr>
            <a:srgbClr val="000000"/>
          </p15:clr>
        </p15:guide>
        <p15:guide id="4" pos="2343">
          <p15:clr>
            <a:srgbClr val="000000"/>
          </p15:clr>
        </p15:guide>
        <p15:guide id="5" pos="3522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|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2FAA536-6EF1-45FB-BAFF-BF01D7CAF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7114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974">
          <p15:clr>
            <a:srgbClr val="000000"/>
          </p15:clr>
        </p15:guide>
        <p15:guide id="2" pos="4702">
          <p15:clr>
            <a:srgbClr val="000000"/>
          </p15:clr>
        </p15:guide>
        <p15:guide id="3" pos="2615">
          <p15:clr>
            <a:srgbClr val="000000"/>
          </p15:clr>
        </p15:guide>
        <p15:guide id="4" pos="2343">
          <p15:clr>
            <a:srgbClr val="000000"/>
          </p15:clr>
        </p15:guide>
        <p15:guide id="5" pos="3522">
          <p15:clr>
            <a:srgbClr val="A4A3A4"/>
          </p15:clr>
        </p15:guide>
        <p15:guide id="6" pos="3795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070220BE-0021-4271-AD68-3EC135D14339}"/>
              </a:ext>
            </a:extLst>
          </p:cNvPr>
          <p:cNvSpPr/>
          <p:nvPr userDrawn="1"/>
        </p:nvSpPr>
        <p:spPr bwMode="gray">
          <a:xfrm>
            <a:off x="5591944" y="692696"/>
            <a:ext cx="576064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>
              <a:lnSpc>
                <a:spcPct val="110000"/>
              </a:lnSpc>
            </a:pPr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4439816" cy="6165849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88786" y="620688"/>
            <a:ext cx="3888000" cy="1512523"/>
          </a:xfrm>
          <a:noFill/>
        </p:spPr>
        <p:txBody>
          <a:bodyPr bIns="54000" anchor="b"/>
          <a:lstStyle>
            <a:lvl1pPr algn="ctr">
              <a:defRPr sz="3200" b="0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Das Team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07368" y="2708920"/>
            <a:ext cx="3888000" cy="2664842"/>
          </a:xfrm>
        </p:spPr>
        <p:txBody>
          <a:bodyPr lIns="216000" tIns="0" rIns="216000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9pPr>
          </a:lstStyle>
          <a:p>
            <a:r>
              <a:rPr lang="de-DE" dirty="0"/>
              <a:t>Optionaler Untertitel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xmlns="" id="{539EA3C6-EC26-46FD-A5B4-26157BB885D9}"/>
              </a:ext>
            </a:extLst>
          </p:cNvPr>
          <p:cNvCxnSpPr/>
          <p:nvPr userDrawn="1"/>
        </p:nvCxnSpPr>
        <p:spPr bwMode="gray">
          <a:xfrm>
            <a:off x="5591992" y="2564904"/>
            <a:ext cx="43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8">
            <a:extLst>
              <a:ext uri="{FF2B5EF4-FFF2-40B4-BE49-F238E27FC236}">
                <a16:creationId xmlns:a16="http://schemas.microsoft.com/office/drawing/2014/main" xmlns="" id="{C9C2643D-F803-4357-8940-332A42897D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832304" y="3645169"/>
            <a:ext cx="1152000" cy="1152000"/>
          </a:xfrm>
          <a:solidFill>
            <a:schemeClr val="bg1">
              <a:lumMod val="85000"/>
            </a:schemeClr>
          </a:solidFill>
        </p:spPr>
        <p:txBody>
          <a:bodyPr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xmlns="" id="{76583636-F1E8-4607-9AD3-4213700F2F5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 bwMode="gray">
          <a:xfrm>
            <a:off x="8832304" y="4941312"/>
            <a:ext cx="2377034" cy="1296000"/>
          </a:xfrm>
        </p:spPr>
        <p:txBody>
          <a:bodyPr tIns="5400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Vorname Name</a:t>
            </a:r>
          </a:p>
          <a:p>
            <a:pPr lvl="1"/>
            <a:r>
              <a:rPr lang="de-DE" dirty="0"/>
              <a:t>Position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5" name="Bildplatzhalter 8">
            <a:extLst>
              <a:ext uri="{FF2B5EF4-FFF2-40B4-BE49-F238E27FC236}">
                <a16:creationId xmlns:a16="http://schemas.microsoft.com/office/drawing/2014/main" xmlns="" id="{E6B2E9D1-E1BE-4884-A0A3-EF08C5036F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23992" y="3645169"/>
            <a:ext cx="1152000" cy="1152000"/>
          </a:xfrm>
          <a:solidFill>
            <a:schemeClr val="bg1">
              <a:lumMod val="85000"/>
            </a:schemeClr>
          </a:solidFill>
        </p:spPr>
        <p:txBody>
          <a:bodyPr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6" name="Textplatzhalter 2">
            <a:extLst>
              <a:ext uri="{FF2B5EF4-FFF2-40B4-BE49-F238E27FC236}">
                <a16:creationId xmlns:a16="http://schemas.microsoft.com/office/drawing/2014/main" xmlns="" id="{6FE93B87-D7D9-47C5-B45B-B000FAF4A9A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 bwMode="gray">
          <a:xfrm>
            <a:off x="6023992" y="4941312"/>
            <a:ext cx="2377034" cy="1296000"/>
          </a:xfrm>
        </p:spPr>
        <p:txBody>
          <a:bodyPr tIns="5400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Vorname Name</a:t>
            </a:r>
          </a:p>
          <a:p>
            <a:pPr lvl="1"/>
            <a:r>
              <a:rPr lang="de-DE" dirty="0"/>
              <a:t>Position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7" name="Bildplatzhalter 8">
            <a:extLst>
              <a:ext uri="{FF2B5EF4-FFF2-40B4-BE49-F238E27FC236}">
                <a16:creationId xmlns:a16="http://schemas.microsoft.com/office/drawing/2014/main" xmlns="" id="{3D2F8E5F-A1C0-4D35-B3A1-EB970B0999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832304" y="692696"/>
            <a:ext cx="1152000" cy="1152000"/>
          </a:xfrm>
          <a:solidFill>
            <a:schemeClr val="bg1">
              <a:lumMod val="85000"/>
            </a:schemeClr>
          </a:solidFill>
        </p:spPr>
        <p:txBody>
          <a:bodyPr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8" name="Textplatzhalter 2">
            <a:extLst>
              <a:ext uri="{FF2B5EF4-FFF2-40B4-BE49-F238E27FC236}">
                <a16:creationId xmlns:a16="http://schemas.microsoft.com/office/drawing/2014/main" xmlns="" id="{B1758F5F-76BF-4927-8A25-D768CD5CDEC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 bwMode="gray">
          <a:xfrm>
            <a:off x="8832304" y="1988839"/>
            <a:ext cx="2377034" cy="1296000"/>
          </a:xfrm>
        </p:spPr>
        <p:txBody>
          <a:bodyPr tIns="5400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Vorname Name</a:t>
            </a:r>
          </a:p>
          <a:p>
            <a:pPr lvl="1"/>
            <a:r>
              <a:rPr lang="de-DE" dirty="0"/>
              <a:t>Position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9" name="Bildplatzhalter 8">
            <a:extLst>
              <a:ext uri="{FF2B5EF4-FFF2-40B4-BE49-F238E27FC236}">
                <a16:creationId xmlns:a16="http://schemas.microsoft.com/office/drawing/2014/main" xmlns="" id="{BED59A75-BB20-429E-B3E3-D7858B8834A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023992" y="692696"/>
            <a:ext cx="1152000" cy="1152000"/>
          </a:xfrm>
          <a:solidFill>
            <a:schemeClr val="bg1">
              <a:lumMod val="85000"/>
            </a:schemeClr>
          </a:solidFill>
        </p:spPr>
        <p:txBody>
          <a:bodyPr bIns="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70" name="Textplatzhalter 2">
            <a:extLst>
              <a:ext uri="{FF2B5EF4-FFF2-40B4-BE49-F238E27FC236}">
                <a16:creationId xmlns:a16="http://schemas.microsoft.com/office/drawing/2014/main" xmlns="" id="{4512B5B6-9258-4C4D-979C-D4005BC123B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 bwMode="gray">
          <a:xfrm>
            <a:off x="6023992" y="1988839"/>
            <a:ext cx="2377034" cy="1296000"/>
          </a:xfrm>
        </p:spPr>
        <p:txBody>
          <a:bodyPr tIns="5400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 algn="l">
              <a:spcBef>
                <a:spcPts val="60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Vorname Name</a:t>
            </a:r>
          </a:p>
          <a:p>
            <a:pPr lvl="1"/>
            <a:r>
              <a:rPr lang="de-DE" dirty="0"/>
              <a:t>Position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xmlns="" id="{EC703CE9-CC4B-4719-9452-3EFEB7E23F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135560" y="2201264"/>
            <a:ext cx="432000" cy="360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29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uild="p" animBg="1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F3591C1B-A853-45C6-A695-2105ACD041C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 rot="16200000">
            <a:off x="11352380" y="5697304"/>
            <a:ext cx="792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 rot="16200000">
            <a:off x="9588380" y="2420656"/>
            <a:ext cx="4320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>
          <a:xfrm>
            <a:off x="11496105" y="4725144"/>
            <a:ext cx="504551" cy="57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927648" y="620688"/>
            <a:ext cx="5760000" cy="1512523"/>
          </a:xfrm>
          <a:noFill/>
        </p:spPr>
        <p:txBody>
          <a:bodyPr bIns="54000" anchor="b"/>
          <a:lstStyle>
            <a:lvl1pPr algn="ctr">
              <a:defRPr sz="3200" b="0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07988" y="4221088"/>
            <a:ext cx="1872000" cy="1944762"/>
          </a:xfrm>
          <a:solidFill>
            <a:schemeClr val="bg1"/>
          </a:solidFill>
        </p:spPr>
        <p:txBody>
          <a:bodyPr lIns="72000" tIns="72000" rIns="72000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de-DE" dirty="0">
                <a:solidFill>
                  <a:schemeClr val="bg2"/>
                </a:solidFill>
              </a:rPr>
              <a:t>Lübeck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pPr lvl="1"/>
            <a:r>
              <a:rPr lang="de-DE" dirty="0" err="1">
                <a:solidFill>
                  <a:schemeClr val="bg2"/>
                </a:solidFill>
              </a:rPr>
              <a:t>Wielandstraße</a:t>
            </a:r>
            <a:r>
              <a:rPr lang="de-DE" dirty="0">
                <a:solidFill>
                  <a:schemeClr val="bg2"/>
                </a:solidFill>
              </a:rPr>
              <a:t> 14</a:t>
            </a:r>
          </a:p>
          <a:p>
            <a:pPr lvl="1"/>
            <a:r>
              <a:rPr lang="de-DE" dirty="0">
                <a:solidFill>
                  <a:schemeClr val="bg2"/>
                </a:solidFill>
              </a:rPr>
              <a:t>23558 Lübeck</a:t>
            </a:r>
          </a:p>
          <a:p>
            <a:pPr lvl="1"/>
            <a:endParaRPr lang="de-DE" dirty="0">
              <a:solidFill>
                <a:schemeClr val="bg2"/>
              </a:solidFill>
            </a:endParaRPr>
          </a:p>
          <a:p>
            <a:pPr lvl="1"/>
            <a:r>
              <a:rPr lang="de-DE" dirty="0">
                <a:solidFill>
                  <a:schemeClr val="bg2"/>
                </a:solidFill>
              </a:rPr>
              <a:t>Telefon: +49 451 | 70647 0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dirty="0">
                <a:solidFill>
                  <a:schemeClr val="bg2"/>
                </a:solidFill>
              </a:rPr>
              <a:t>Telefax: +49 451 | 70647 300</a:t>
            </a:r>
          </a:p>
          <a:p>
            <a:pPr lvl="1"/>
            <a:endParaRPr lang="de-DE" dirty="0">
              <a:solidFill>
                <a:schemeClr val="bg2"/>
              </a:solidFill>
            </a:endParaRPr>
          </a:p>
          <a:p>
            <a:pPr lvl="1"/>
            <a:r>
              <a:rPr lang="de-DE" dirty="0">
                <a:solidFill>
                  <a:schemeClr val="bg2"/>
                </a:solidFill>
              </a:rPr>
              <a:t>mailbox@mach.de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endParaRPr lang="de-DE" dirty="0">
              <a:solidFill>
                <a:schemeClr val="bg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E2FAA536-6EF1-45FB-BAFF-BF01D7CAF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xmlns="" id="{539EA3C6-EC26-46FD-A5B4-26157BB885D9}"/>
              </a:ext>
            </a:extLst>
          </p:cNvPr>
          <p:cNvCxnSpPr/>
          <p:nvPr userDrawn="1"/>
        </p:nvCxnSpPr>
        <p:spPr bwMode="gray">
          <a:xfrm>
            <a:off x="5591944" y="2204864"/>
            <a:ext cx="432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xmlns="" id="{9543DC23-519C-4E86-AF3F-6B839C44699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 bwMode="gray">
          <a:xfrm>
            <a:off x="2639616" y="4221088"/>
            <a:ext cx="1872000" cy="1944762"/>
          </a:xfrm>
        </p:spPr>
        <p:txBody>
          <a:bodyPr lIns="72000" tIns="72000" rIns="72000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de-DE" dirty="0"/>
              <a:t>Berlin</a:t>
            </a:r>
          </a:p>
          <a:p>
            <a:endParaRPr lang="de-DE" dirty="0"/>
          </a:p>
          <a:p>
            <a:pPr lvl="1"/>
            <a:r>
              <a:rPr lang="de-DE" dirty="0"/>
              <a:t>Jägerstraße 51</a:t>
            </a:r>
          </a:p>
          <a:p>
            <a:pPr lvl="1"/>
            <a:r>
              <a:rPr lang="de-DE" dirty="0"/>
              <a:t>10117 Berlin</a:t>
            </a:r>
          </a:p>
          <a:p>
            <a:pPr lvl="1"/>
            <a:endParaRPr lang="de-DE" dirty="0"/>
          </a:p>
          <a:p>
            <a:pPr lvl="1"/>
            <a:r>
              <a:rPr lang="nb-NO" dirty="0"/>
              <a:t>Telefon: </a:t>
            </a:r>
            <a:r>
              <a:rPr lang="de-DE" dirty="0"/>
              <a:t>+49 </a:t>
            </a:r>
            <a:r>
              <a:rPr lang="nb-NO" dirty="0"/>
              <a:t>30 | 209148 6</a:t>
            </a:r>
          </a:p>
          <a:p>
            <a:pPr lvl="1"/>
            <a:r>
              <a:rPr lang="nb-NO" dirty="0"/>
              <a:t>Telefax: </a:t>
            </a:r>
            <a:r>
              <a:rPr lang="de-DE" dirty="0"/>
              <a:t>+49 </a:t>
            </a:r>
            <a:r>
              <a:rPr lang="nb-NO" dirty="0"/>
              <a:t>30 | 209148 71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  <a:p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xmlns="" id="{B493B736-D47B-4165-96F0-46BB330D9C2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 bwMode="gray">
          <a:xfrm>
            <a:off x="4871864" y="4221088"/>
            <a:ext cx="1944000" cy="1944762"/>
          </a:xfrm>
        </p:spPr>
        <p:txBody>
          <a:bodyPr lIns="72000" tIns="72000" rIns="72000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de-DE" dirty="0"/>
              <a:t>MACH &amp; MECOM in </a:t>
            </a:r>
            <a:br>
              <a:rPr lang="de-DE" dirty="0"/>
            </a:br>
            <a:r>
              <a:rPr lang="de-DE" dirty="0"/>
              <a:t>Mecklenburg </a:t>
            </a:r>
          </a:p>
          <a:p>
            <a:pPr lvl="1"/>
            <a:r>
              <a:rPr lang="de-DE" dirty="0"/>
              <a:t>Graf-Schack-Allee 9</a:t>
            </a:r>
          </a:p>
          <a:p>
            <a:pPr lvl="1"/>
            <a:r>
              <a:rPr lang="de-DE" dirty="0"/>
              <a:t>19053 Schwerin</a:t>
            </a:r>
          </a:p>
          <a:p>
            <a:pPr lvl="1"/>
            <a:endParaRPr lang="de-DE" dirty="0"/>
          </a:p>
          <a:p>
            <a:pPr lvl="1"/>
            <a:r>
              <a:rPr lang="nb-NO" dirty="0"/>
              <a:t>Telefon: </a:t>
            </a:r>
            <a:r>
              <a:rPr lang="de-DE" dirty="0"/>
              <a:t>+49 </a:t>
            </a:r>
            <a:r>
              <a:rPr lang="nb-NO" dirty="0"/>
              <a:t>385 | 77334 90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xmlns="" id="{C1AB3FBD-1E17-4784-BD88-9F77AFF2377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 bwMode="gray">
          <a:xfrm>
            <a:off x="7176120" y="4221088"/>
            <a:ext cx="1872000" cy="1944762"/>
          </a:xfrm>
        </p:spPr>
        <p:txBody>
          <a:bodyPr lIns="72000" tIns="72000" rIns="72000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de-DE" dirty="0"/>
              <a:t>Düsseldorf</a:t>
            </a:r>
          </a:p>
          <a:p>
            <a:endParaRPr lang="de-DE" dirty="0"/>
          </a:p>
          <a:p>
            <a:pPr lvl="1"/>
            <a:r>
              <a:rPr lang="de-DE" dirty="0" err="1"/>
              <a:t>Speditionstraße</a:t>
            </a:r>
            <a:r>
              <a:rPr lang="de-DE" dirty="0"/>
              <a:t> 21</a:t>
            </a:r>
          </a:p>
          <a:p>
            <a:pPr lvl="1"/>
            <a:r>
              <a:rPr lang="de-DE" dirty="0"/>
              <a:t>40221 Düsseldorf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Telefon: +49 211 | 5180390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AE208C3C-1EAB-49AF-9139-0BA50F83AB7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 bwMode="gray">
          <a:xfrm>
            <a:off x="9409138" y="4221088"/>
            <a:ext cx="1872000" cy="1944762"/>
          </a:xfrm>
        </p:spPr>
        <p:txBody>
          <a:bodyPr lIns="72000" tIns="72000" rIns="72000"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9pPr>
          </a:lstStyle>
          <a:p>
            <a:r>
              <a:rPr lang="de-DE" dirty="0"/>
              <a:t>München</a:t>
            </a:r>
          </a:p>
          <a:p>
            <a:r>
              <a:rPr lang="de-DE" dirty="0"/>
              <a:t> </a:t>
            </a:r>
          </a:p>
          <a:p>
            <a:pPr lvl="1"/>
            <a:r>
              <a:rPr lang="de-DE" dirty="0"/>
              <a:t>Karlstraße 35</a:t>
            </a:r>
          </a:p>
          <a:p>
            <a:pPr lvl="1"/>
            <a:r>
              <a:rPr lang="de-DE" dirty="0"/>
              <a:t>80333 München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Telefon: +49 89 | 51263752 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xmlns="" id="{D3EE126D-42AA-4FB8-BFCD-1628AF218651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303912" y="6454994"/>
            <a:ext cx="1008000" cy="152086"/>
            <a:chOff x="406178" y="3757205"/>
            <a:chExt cx="4772027" cy="720000"/>
          </a:xfrm>
        </p:grpSpPr>
        <p:pic>
          <p:nvPicPr>
            <p:cNvPr id="23" name="Grafik 22">
              <a:hlinkClick r:id="rId3"/>
              <a:extLst>
                <a:ext uri="{FF2B5EF4-FFF2-40B4-BE49-F238E27FC236}">
                  <a16:creationId xmlns:a16="http://schemas.microsoft.com/office/drawing/2014/main" xmlns="" id="{0A1589EA-C17B-4BA3-B460-94ABC15C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007768" y="3825044"/>
              <a:ext cx="612000" cy="584322"/>
            </a:xfrm>
            <a:prstGeom prst="rect">
              <a:avLst/>
            </a:prstGeom>
          </p:spPr>
        </p:pic>
        <p:pic>
          <p:nvPicPr>
            <p:cNvPr id="24" name="Grafik 23">
              <a:hlinkClick r:id="rId5"/>
              <a:extLst>
                <a:ext uri="{FF2B5EF4-FFF2-40B4-BE49-F238E27FC236}">
                  <a16:creationId xmlns:a16="http://schemas.microsoft.com/office/drawing/2014/main" xmlns="" id="{E39296F4-794E-474B-B1C9-2DAA81DF3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871864" y="3811205"/>
              <a:ext cx="306341" cy="612000"/>
            </a:xfrm>
            <a:prstGeom prst="rect">
              <a:avLst/>
            </a:prstGeom>
          </p:spPr>
        </p:pic>
        <p:pic>
          <p:nvPicPr>
            <p:cNvPr id="25" name="Grafik 24">
              <a:hlinkClick r:id="rId7"/>
              <a:extLst>
                <a:ext uri="{FF2B5EF4-FFF2-40B4-BE49-F238E27FC236}">
                  <a16:creationId xmlns:a16="http://schemas.microsoft.com/office/drawing/2014/main" xmlns="" id="{5F91A1B1-B75E-4C85-A2DA-1838DFFC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2207568" y="3903285"/>
              <a:ext cx="612000" cy="427841"/>
            </a:xfrm>
            <a:prstGeom prst="rect">
              <a:avLst/>
            </a:prstGeom>
          </p:spPr>
        </p:pic>
        <p:pic>
          <p:nvPicPr>
            <p:cNvPr id="26" name="Grafik 25">
              <a:hlinkClick r:id="rId9"/>
              <a:extLst>
                <a:ext uri="{FF2B5EF4-FFF2-40B4-BE49-F238E27FC236}">
                  <a16:creationId xmlns:a16="http://schemas.microsoft.com/office/drawing/2014/main" xmlns="" id="{5EA4F154-910B-4418-9318-78F688CE0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096208" y="3811546"/>
              <a:ext cx="612000" cy="611318"/>
            </a:xfrm>
            <a:prstGeom prst="rect">
              <a:avLst/>
            </a:prstGeom>
          </p:spPr>
        </p:pic>
        <p:pic>
          <p:nvPicPr>
            <p:cNvPr id="27" name="Grafik 26">
              <a:hlinkClick r:id="rId11"/>
              <a:extLst>
                <a:ext uri="{FF2B5EF4-FFF2-40B4-BE49-F238E27FC236}">
                  <a16:creationId xmlns:a16="http://schemas.microsoft.com/office/drawing/2014/main" xmlns="" id="{B8CBD0A8-B7F9-41F9-8059-D6AF9777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06178" y="3757205"/>
              <a:ext cx="613406" cy="720000"/>
            </a:xfrm>
            <a:prstGeom prst="rect">
              <a:avLst/>
            </a:prstGeom>
          </p:spPr>
        </p:pic>
        <p:pic>
          <p:nvPicPr>
            <p:cNvPr id="28" name="Grafik 27">
              <a:hlinkClick r:id="rId13"/>
              <a:extLst>
                <a:ext uri="{FF2B5EF4-FFF2-40B4-BE49-F238E27FC236}">
                  <a16:creationId xmlns:a16="http://schemas.microsoft.com/office/drawing/2014/main" xmlns="" id="{FB15E661-5413-4A6E-9AC6-F164D4AE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1271464" y="3868809"/>
              <a:ext cx="612000" cy="496792"/>
            </a:xfrm>
            <a:prstGeom prst="rect">
              <a:avLst/>
            </a:prstGeom>
          </p:spPr>
        </p:pic>
      </p:grpSp>
      <p:sp>
        <p:nvSpPr>
          <p:cNvPr id="29" name="Textplatzhalter 4">
            <a:extLst>
              <a:ext uri="{FF2B5EF4-FFF2-40B4-BE49-F238E27FC236}">
                <a16:creationId xmlns:a16="http://schemas.microsoft.com/office/drawing/2014/main" xmlns="" id="{4E503431-9DBD-46E8-89F5-69373BC9B2C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079875" y="2708920"/>
            <a:ext cx="3311525" cy="432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Open Sans Light" panose="020B0306030504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Rufen Sie uns an!</a:t>
            </a:r>
          </a:p>
        </p:txBody>
      </p:sp>
    </p:spTree>
    <p:extLst>
      <p:ext uri="{BB962C8B-B14F-4D97-AF65-F5344CB8AC3E}">
        <p14:creationId xmlns:p14="http://schemas.microsoft.com/office/powerpoint/2010/main" val="762621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2708275"/>
            <a:ext cx="9321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886200"/>
            <a:ext cx="9321800" cy="1752600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MACH AG - Verwaltung macht Zukunft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CFD2017-1385-462A-99D2-ED0223A1C971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06400" y="6772276"/>
            <a:ext cx="9347200" cy="85725"/>
          </a:xfrm>
          <a:prstGeom prst="rect">
            <a:avLst/>
          </a:prstGeom>
          <a:solidFill>
            <a:srgbClr val="8482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24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FA43D4A-1E24-4616-A566-69FF7BFE4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332655"/>
            <a:ext cx="768093" cy="7680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38DD880-7618-4AB5-87F7-A47AA609E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08" y="332656"/>
            <a:ext cx="4992624" cy="768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628775"/>
            <a:ext cx="9321800" cy="792163"/>
          </a:xfrm>
        </p:spPr>
        <p:txBody>
          <a:bodyPr lIns="0" tIns="0" anchor="t" anchorCtr="0"/>
          <a:lstStyle>
            <a:lvl1pPr>
              <a:defRPr>
                <a:solidFill>
                  <a:srgbClr val="4D4D4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0" y="2708275"/>
            <a:ext cx="9321800" cy="3387725"/>
          </a:xfrm>
        </p:spPr>
        <p:txBody>
          <a:bodyPr lIns="0" tIns="0" anchor="t" anchorCtr="0"/>
          <a:lstStyle>
            <a:lvl1pPr>
              <a:defRPr sz="2400">
                <a:solidFill>
                  <a:srgbClr val="4D4D4D"/>
                </a:solidFill>
              </a:defRPr>
            </a:lvl1pPr>
            <a:lvl2pPr>
              <a:defRPr sz="2000">
                <a:solidFill>
                  <a:srgbClr val="4D4D4D"/>
                </a:solidFill>
              </a:defRPr>
            </a:lvl2pPr>
            <a:lvl3pPr>
              <a:defRPr sz="1800">
                <a:solidFill>
                  <a:srgbClr val="4D4D4D"/>
                </a:solidFill>
              </a:defRPr>
            </a:lvl3pPr>
            <a:lvl4pPr>
              <a:defRPr sz="1600">
                <a:solidFill>
                  <a:srgbClr val="4D4D4D"/>
                </a:solidFill>
              </a:defRPr>
            </a:lvl4pPr>
            <a:lvl5pPr>
              <a:defRPr sz="1600">
                <a:solidFill>
                  <a:srgbClr val="4D4D4D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18317" y="6484938"/>
            <a:ext cx="6646035" cy="381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264353" y="6484938"/>
            <a:ext cx="489248" cy="381000"/>
          </a:xfrm>
        </p:spPr>
        <p:txBody>
          <a:bodyPr/>
          <a:lstStyle>
            <a:lvl1pPr algn="l">
              <a:defRPr/>
            </a:lvl1pPr>
          </a:lstStyle>
          <a:p>
            <a:fld id="{040C33A8-4DC4-48A0-8457-FF0E120B6D98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1371" y="2708275"/>
            <a:ext cx="4416491" cy="33877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27915" y="2708275"/>
            <a:ext cx="4416491" cy="33877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MACH AG - Verwaltung macht Zukunft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435C8-6A8F-4A73-B844-2E2A2A4D32BE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Vollbild | 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xmlns="" id="{19C835D8-833A-48FC-9F5E-D75D751326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0128608" y="476673"/>
            <a:ext cx="1440000" cy="500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B52B4FC0-8D47-4EB2-A652-6699AE2CF4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896200" y="4076526"/>
            <a:ext cx="3672000" cy="2089324"/>
          </a:xfrm>
          <a:solidFill>
            <a:srgbClr val="EBEBEB"/>
          </a:solidFill>
        </p:spPr>
        <p:txBody>
          <a:bodyPr lIns="216000" tIns="216000" rIns="216000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Untertitel der Präsentation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9D777A57-7E0A-47EB-B432-679FCB3904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023992" y="1988294"/>
            <a:ext cx="5544240" cy="2087897"/>
          </a:xfrm>
          <a:solidFill>
            <a:schemeClr val="bg2"/>
          </a:solidFill>
        </p:spPr>
        <p:txBody>
          <a:bodyPr lIns="432000" tIns="288000" rIns="216000" bIns="288000" anchor="ctr">
            <a:noAutofit/>
          </a:bodyPr>
          <a:lstStyle>
            <a:lvl1pPr algn="l">
              <a:defRPr sz="3600" b="0" i="0" cap="all" baseline="0">
                <a:solidFill>
                  <a:schemeClr val="bg1"/>
                </a:solidFill>
                <a:latin typeface="Antonio" panose="02000503000000000000" pitchFamily="2" charset="0"/>
              </a:defRPr>
            </a:lvl1pPr>
          </a:lstStyle>
          <a:p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</a:p>
        </p:txBody>
      </p:sp>
    </p:spTree>
    <p:extLst>
      <p:ext uri="{BB962C8B-B14F-4D97-AF65-F5344CB8AC3E}">
        <p14:creationId xmlns:p14="http://schemas.microsoft.com/office/powerpoint/2010/main" val="11200207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MACH AG - Verwaltung macht Zukunft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AD6BE-FC4E-4B80-9790-9A2F041263F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MACH AG - Verwaltung macht Zukunft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145E9-6329-4865-9692-0C86817F194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129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893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166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105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10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275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138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50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Vollbild | n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xmlns="" id="{1BEDCC2A-2B10-42A4-84F5-729381EB20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0128608" y="476673"/>
            <a:ext cx="1440000" cy="500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BEE38898-6277-49F6-B245-5383AEF478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896200" y="4076526"/>
            <a:ext cx="3672000" cy="2089324"/>
          </a:xfrm>
          <a:solidFill>
            <a:srgbClr val="EBEBEB"/>
          </a:solidFill>
        </p:spPr>
        <p:txBody>
          <a:bodyPr lIns="216000" tIns="216000" rIns="216000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i="0" cap="all" spc="100" baseline="0">
                <a:solidFill>
                  <a:schemeClr val="tx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Untertitel der Präsentation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  <a:p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3564F8DD-09D7-49A6-9032-C09BB06461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023992" y="1988294"/>
            <a:ext cx="5544240" cy="2087897"/>
          </a:xfrm>
          <a:solidFill>
            <a:schemeClr val="bg2"/>
          </a:solidFill>
        </p:spPr>
        <p:txBody>
          <a:bodyPr lIns="432000" tIns="288000" rIns="216000" bIns="288000" anchor="ctr">
            <a:noAutofit/>
          </a:bodyPr>
          <a:lstStyle>
            <a:lvl1pPr algn="l">
              <a:defRPr sz="3600" b="0" i="0" cap="all" baseline="0">
                <a:solidFill>
                  <a:schemeClr val="bg1"/>
                </a:solidFill>
                <a:latin typeface="Antonio" panose="02000503000000000000" pitchFamily="2" charset="0"/>
              </a:defRPr>
            </a:lvl1pPr>
          </a:lstStyle>
          <a:p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</a:p>
        </p:txBody>
      </p:sp>
    </p:spTree>
    <p:extLst>
      <p:ext uri="{BB962C8B-B14F-4D97-AF65-F5344CB8AC3E}">
        <p14:creationId xmlns:p14="http://schemas.microsoft.com/office/powerpoint/2010/main" val="24952509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5654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097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227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innen, Decke, groß enthält.&#10;&#10;Automatisch generierte Beschreibung">
            <a:extLst>
              <a:ext uri="{FF2B5EF4-FFF2-40B4-BE49-F238E27FC236}">
                <a16:creationId xmlns:a16="http://schemas.microsoft.com/office/drawing/2014/main" xmlns="" id="{7008737B-1667-264D-BD5D-3D37BCD07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4088"/>
            <a:ext cx="12192001" cy="8106326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-1" y="3429000"/>
            <a:ext cx="10587790" cy="3428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-1" y="3429000"/>
            <a:ext cx="10983404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10982864" y="4023000"/>
            <a:ext cx="1209675" cy="283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Messer enthält.&#10;&#10;Automatisch generierte Beschreibung">
            <a:extLst>
              <a:ext uri="{FF2B5EF4-FFF2-40B4-BE49-F238E27FC236}">
                <a16:creationId xmlns:a16="http://schemas.microsoft.com/office/drawing/2014/main" xmlns="" id="{21294AD8-C0C5-EF4D-B269-74F38A1BC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43" y="3876682"/>
            <a:ext cx="8841985" cy="23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9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91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592E3FB6-905A-433B-B7FE-FC1E89FE63FF}"/>
              </a:ext>
            </a:extLst>
          </p:cNvPr>
          <p:cNvSpPr/>
          <p:nvPr userDrawn="1"/>
        </p:nvSpPr>
        <p:spPr bwMode="gray">
          <a:xfrm>
            <a:off x="5592192" y="692696"/>
            <a:ext cx="431800" cy="1440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488B61-51F5-4D89-8766-21D9B7438026}"/>
              </a:ext>
            </a:extLst>
          </p:cNvPr>
          <p:cNvSpPr/>
          <p:nvPr userDrawn="1"/>
        </p:nvSpPr>
        <p:spPr bwMode="gray">
          <a:xfrm>
            <a:off x="5591175" y="692696"/>
            <a:ext cx="433388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>
              <a:lnSpc>
                <a:spcPct val="110000"/>
              </a:lnSpc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5591944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024408" y="2564904"/>
            <a:ext cx="5184930" cy="3600946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9pPr>
          </a:lstStyle>
          <a:p>
            <a:r>
              <a:rPr lang="de-DE" dirty="0"/>
              <a:t>Optionale Kurzbeschreibung des aktuellen Kapitels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3A92013A-4B4C-4BAC-8BC2-77103DD3C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152320" y="548680"/>
            <a:ext cx="5184000" cy="1512523"/>
          </a:xfrm>
          <a:solidFill>
            <a:schemeClr val="bg2"/>
          </a:solidFill>
        </p:spPr>
        <p:txBody>
          <a:bodyPr lIns="216000" tIns="72000" rIns="216000" bIns="72000" anchor="ctr"/>
          <a:lstStyle>
            <a:lvl1pPr algn="ctr">
              <a:defRPr sz="3600" b="0" i="0" cap="all" baseline="0">
                <a:solidFill>
                  <a:schemeClr val="bg1"/>
                </a:solidFill>
                <a:latin typeface="Antonio" panose="02000503000000000000" pitchFamily="2" charset="0"/>
              </a:defRPr>
            </a:lvl1pPr>
          </a:lstStyle>
          <a:p>
            <a:r>
              <a:rPr lang="de-DE" dirty="0"/>
              <a:t>Name des aktuellen Kapitels</a:t>
            </a:r>
          </a:p>
        </p:txBody>
      </p:sp>
    </p:spTree>
    <p:extLst>
      <p:ext uri="{BB962C8B-B14F-4D97-AF65-F5344CB8AC3E}">
        <p14:creationId xmlns:p14="http://schemas.microsoft.com/office/powerpoint/2010/main" val="193454360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|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592E3FB6-905A-433B-B7FE-FC1E89FE63FF}"/>
              </a:ext>
            </a:extLst>
          </p:cNvPr>
          <p:cNvSpPr/>
          <p:nvPr userDrawn="1"/>
        </p:nvSpPr>
        <p:spPr bwMode="gray">
          <a:xfrm>
            <a:off x="5592192" y="692696"/>
            <a:ext cx="431800" cy="1440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488B61-51F5-4D89-8766-21D9B7438026}"/>
              </a:ext>
            </a:extLst>
          </p:cNvPr>
          <p:cNvSpPr/>
          <p:nvPr userDrawn="1"/>
        </p:nvSpPr>
        <p:spPr bwMode="gray">
          <a:xfrm>
            <a:off x="5591175" y="692696"/>
            <a:ext cx="433388" cy="28803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>
              <a:lnSpc>
                <a:spcPct val="110000"/>
              </a:lnSpc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" y="0"/>
            <a:ext cx="9336360" cy="6858000"/>
          </a:xfrm>
          <a:solidFill>
            <a:schemeClr val="bg1">
              <a:lumMod val="85000"/>
            </a:schemeClr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3A92013A-4B4C-4BAC-8BC2-77103DD3C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023992" y="1700453"/>
            <a:ext cx="5184000" cy="1512523"/>
          </a:xfrm>
          <a:solidFill>
            <a:schemeClr val="bg2"/>
          </a:solidFill>
        </p:spPr>
        <p:txBody>
          <a:bodyPr lIns="216000" tIns="72000" rIns="216000" bIns="72000" anchor="ctr"/>
          <a:lstStyle>
            <a:lvl1pPr algn="ctr">
              <a:defRPr sz="3600" b="0" i="0" cap="all" baseline="0">
                <a:solidFill>
                  <a:schemeClr val="bg1"/>
                </a:solidFill>
                <a:latin typeface="Antonio" panose="02000503000000000000" pitchFamily="2" charset="0"/>
              </a:defRPr>
            </a:lvl1pPr>
          </a:lstStyle>
          <a:p>
            <a:r>
              <a:rPr lang="de-DE" dirty="0"/>
              <a:t>Name des aktuellen Kapitels</a:t>
            </a:r>
          </a:p>
        </p:txBody>
      </p:sp>
    </p:spTree>
    <p:extLst>
      <p:ext uri="{BB962C8B-B14F-4D97-AF65-F5344CB8AC3E}">
        <p14:creationId xmlns:p14="http://schemas.microsoft.com/office/powerpoint/2010/main" val="186502111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>
          <p15:clr>
            <a:srgbClr val="A4A3A4"/>
          </p15:clr>
        </p15:guide>
        <p15:guide id="2" pos="3795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|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07615" y="1700808"/>
            <a:ext cx="10800953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xmlns="" id="{2DD3BCC6-8F60-4E9C-807D-91FF3CA79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235" y="980728"/>
            <a:ext cx="10800333" cy="432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Folie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xmlns="" id="{42A7E111-12A6-407E-ADAB-17B62034E0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715" y="5877272"/>
            <a:ext cx="7056437" cy="28803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9pPr>
          </a:lstStyle>
          <a:p>
            <a:pPr lvl="0"/>
            <a:r>
              <a:rPr lang="de-DE" dirty="0"/>
              <a:t>Fußnote/Quellenangabe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0A4317-3377-4149-AEEC-0AD184B666F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EB78C8-7C9F-4862-940D-6DECB4F903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41C489-D531-4053-8594-700FF0C136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49011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| Margin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08112" y="1700808"/>
            <a:ext cx="7056040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xmlns="" id="{57AF223A-9133-4CD7-A24F-37E750D20428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7897043" y="1700808"/>
            <a:ext cx="3311525" cy="4465042"/>
          </a:xfrm>
        </p:spPr>
        <p:txBody>
          <a:bodyPr tIns="7200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xmlns="" id="{A51D1550-CFC3-42E2-81B8-9CDD88D92D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235" y="980728"/>
            <a:ext cx="10800333" cy="432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Folie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xmlns="" id="{D030250C-E659-4EA6-8B3B-818BAB3C58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715" y="5877272"/>
            <a:ext cx="7056437" cy="28803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9pPr>
          </a:lstStyle>
          <a:p>
            <a:pPr lvl="0"/>
            <a:r>
              <a:rPr lang="de-DE" dirty="0"/>
              <a:t>Fußnote/Quellenangabe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5508778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4702" userDrawn="1">
          <p15:clr>
            <a:srgbClr val="A4A3A4"/>
          </p15:clr>
        </p15:guide>
        <p15:guide id="2" pos="4974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07566" y="1700808"/>
            <a:ext cx="5184378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gray">
          <a:xfrm>
            <a:off x="6023793" y="1700808"/>
            <a:ext cx="5184775" cy="44650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E6407538-8C21-440C-B530-9449791C9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235" y="980728"/>
            <a:ext cx="10800333" cy="432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tx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Untertitel der Folie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xmlns="" id="{61593DC9-237D-40A6-B508-04945933D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715" y="5877272"/>
            <a:ext cx="7056437" cy="288032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/>
            </a:lvl9pPr>
          </a:lstStyle>
          <a:p>
            <a:pPr lvl="0"/>
            <a:r>
              <a:rPr lang="de-DE" dirty="0"/>
              <a:t>Fußnote/Quellenangabe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83157790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352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06971" y="332656"/>
            <a:ext cx="10801597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06971" y="1700213"/>
            <a:ext cx="10801597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 rot="16200000">
            <a:off x="11352380" y="5697304"/>
            <a:ext cx="792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 rot="16200000">
            <a:off x="9588380" y="2420656"/>
            <a:ext cx="432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496105" y="4725144"/>
            <a:ext cx="504551" cy="57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1" name="Gruppieren 20"/>
          <p:cNvGrpSpPr/>
          <p:nvPr userDrawn="1"/>
        </p:nvGrpSpPr>
        <p:grpSpPr bwMode="gray">
          <a:xfrm>
            <a:off x="407368" y="-171400"/>
            <a:ext cx="10801200" cy="72000"/>
            <a:chOff x="335360" y="-243408"/>
            <a:chExt cx="10801200" cy="216000"/>
          </a:xfrm>
        </p:grpSpPr>
        <p:cxnSp>
          <p:nvCxnSpPr>
            <p:cNvPr id="13" name="Gerader Verbinder 12"/>
            <p:cNvCxnSpPr/>
            <p:nvPr userDrawn="1"/>
          </p:nvCxnSpPr>
          <p:spPr bwMode="gray">
            <a:xfrm>
              <a:off x="335360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 userDrawn="1"/>
          </p:nvCxnSpPr>
          <p:spPr bwMode="gray">
            <a:xfrm>
              <a:off x="4079776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 userDrawn="1"/>
          </p:nvCxnSpPr>
          <p:spPr bwMode="gray">
            <a:xfrm>
              <a:off x="3647728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 userDrawn="1"/>
          </p:nvCxnSpPr>
          <p:spPr bwMode="gray">
            <a:xfrm>
              <a:off x="5951984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 userDrawn="1"/>
          </p:nvCxnSpPr>
          <p:spPr bwMode="gray">
            <a:xfrm>
              <a:off x="5519936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 userDrawn="1"/>
          </p:nvCxnSpPr>
          <p:spPr bwMode="gray">
            <a:xfrm>
              <a:off x="7392144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 userDrawn="1"/>
          </p:nvCxnSpPr>
          <p:spPr bwMode="gray">
            <a:xfrm>
              <a:off x="7824192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 userDrawn="1"/>
          </p:nvCxnSpPr>
          <p:spPr bwMode="gray">
            <a:xfrm>
              <a:off x="11136560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-168688" y="1700808"/>
            <a:ext cx="72000" cy="4464496"/>
            <a:chOff x="-456728" y="1700808"/>
            <a:chExt cx="216000" cy="4464496"/>
          </a:xfrm>
        </p:grpSpPr>
        <p:cxnSp>
          <p:nvCxnSpPr>
            <p:cNvPr id="23" name="Gerader Verbinder 22"/>
            <p:cNvCxnSpPr/>
            <p:nvPr userDrawn="1"/>
          </p:nvCxnSpPr>
          <p:spPr bwMode="gray">
            <a:xfrm>
              <a:off x="-456728" y="1700808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 userDrawn="1"/>
          </p:nvCxnSpPr>
          <p:spPr bwMode="gray">
            <a:xfrm>
              <a:off x="-456728" y="616530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xmlns="" id="{BB6E2267-51FB-4D2D-9900-A26AB30943E7}"/>
              </a:ext>
            </a:extLst>
          </p:cNvPr>
          <p:cNvCxnSpPr/>
          <p:nvPr userDrawn="1"/>
        </p:nvCxnSpPr>
        <p:spPr bwMode="gray">
          <a:xfrm>
            <a:off x="5591992" y="836712"/>
            <a:ext cx="43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491379C-0B37-4F58-B276-8952DF6A4DA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622031" y="6381328"/>
            <a:ext cx="252699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35" r:id="rId2"/>
    <p:sldLayoutId id="2147483717" r:id="rId3"/>
    <p:sldLayoutId id="2147483718" r:id="rId4"/>
    <p:sldLayoutId id="2147483670" r:id="rId5"/>
    <p:sldLayoutId id="2147483728" r:id="rId6"/>
    <p:sldLayoutId id="2147483736" r:id="rId7"/>
    <p:sldLayoutId id="2147483663" r:id="rId8"/>
    <p:sldLayoutId id="2147483737" r:id="rId9"/>
    <p:sldLayoutId id="2147483659" r:id="rId10"/>
    <p:sldLayoutId id="2147483656" r:id="rId11"/>
    <p:sldLayoutId id="2147483715" r:id="rId12"/>
    <p:sldLayoutId id="2147483719" r:id="rId13"/>
    <p:sldLayoutId id="2147483658" r:id="rId14"/>
    <p:sldLayoutId id="2147483664" r:id="rId15"/>
    <p:sldLayoutId id="2147483738" r:id="rId16"/>
    <p:sldLayoutId id="2147483716" r:id="rId17"/>
    <p:sldLayoutId id="2147483733" r:id="rId18"/>
    <p:sldLayoutId id="2147483714" r:id="rId19"/>
    <p:sldLayoutId id="2147483721" r:id="rId20"/>
    <p:sldLayoutId id="2147483727" r:id="rId21"/>
    <p:sldLayoutId id="2147483730" r:id="rId22"/>
    <p:sldLayoutId id="2147483731" r:id="rId23"/>
    <p:sldLayoutId id="2147483732" r:id="rId24"/>
    <p:sldLayoutId id="2147483665" r:id="rId25"/>
    <p:sldLayoutId id="2147483729" r:id="rId26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0" i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96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76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76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00" indent="-180000" algn="l" defTabSz="91440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10" orient="horz" pos="1071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  <p15:guide id="12" pos="70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1628774"/>
            <a:ext cx="9321800" cy="79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2708275"/>
            <a:ext cx="93218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18317" y="6484938"/>
            <a:ext cx="664603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5" tIns="10795" rIns="53975" bIns="107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4352" y="6484938"/>
            <a:ext cx="48924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5" tIns="10795" rIns="53975" bIns="10795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8FDC1F3-F7E0-4917-9AE1-EBD3208D204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06400" y="6772276"/>
            <a:ext cx="9347200" cy="85725"/>
          </a:xfrm>
          <a:prstGeom prst="rect">
            <a:avLst/>
          </a:prstGeom>
          <a:solidFill>
            <a:srgbClr val="84828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494553B-52F0-42EB-B253-4DD0369130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332655"/>
            <a:ext cx="768093" cy="7680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1334F17-2611-47E1-A971-D5926BFF9E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08" y="332656"/>
            <a:ext cx="4992624" cy="7680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lang="de-DE" sz="2800" dirty="0" smtClean="0">
          <a:solidFill>
            <a:srgbClr val="4D4D4D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D4D4D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4D4D4D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4D4D4D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70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C6C7F-E3B3-4150-AA86-A6F5D1B3EC73}" type="datetimeFigureOut">
              <a:rPr lang="de-DE" smtClean="0"/>
              <a:t>09.07.2020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67FF-D27D-4AC1-8AF9-5D13EEFB43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77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hyperlink" Target="mailto:Thomas.Berndtgen@mach.de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88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6107FF6A-ADB8-4911-88F3-9DB133A33508}"/>
              </a:ext>
            </a:extLst>
          </p:cNvPr>
          <p:cNvSpPr/>
          <p:nvPr/>
        </p:nvSpPr>
        <p:spPr>
          <a:xfrm>
            <a:off x="1199456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Die Zeit vor OZG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C15DCA46-B553-4BBB-93FC-94E6C9994FAF}"/>
              </a:ext>
            </a:extLst>
          </p:cNvPr>
          <p:cNvSpPr/>
          <p:nvPr/>
        </p:nvSpPr>
        <p:spPr>
          <a:xfrm>
            <a:off x="1199456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Bayern: Status Quo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977DBF82-FDE7-43A4-902A-C4E190B8E8AF}"/>
              </a:ext>
            </a:extLst>
          </p:cNvPr>
          <p:cNvSpPr/>
          <p:nvPr/>
        </p:nvSpPr>
        <p:spPr>
          <a:xfrm>
            <a:off x="5035178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Zukunft: Innovation und Flächendeckung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A71E6F98-AAE2-4586-BB1D-24CD83D326C5}"/>
              </a:ext>
            </a:extLst>
          </p:cNvPr>
          <p:cNvSpPr/>
          <p:nvPr/>
        </p:nvSpPr>
        <p:spPr>
          <a:xfrm>
            <a:off x="5047878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– Bund: Koordination und Kundenorientierung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FA0544BF-C65A-4623-AFE0-EEA60A2A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628775"/>
            <a:ext cx="9321800" cy="792163"/>
          </a:xfrm>
        </p:spPr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55A0F2F3-F186-4583-9167-CDBC7A6E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53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6107FF6A-ADB8-4911-88F3-9DB133A33508}"/>
              </a:ext>
            </a:extLst>
          </p:cNvPr>
          <p:cNvSpPr/>
          <p:nvPr/>
        </p:nvSpPr>
        <p:spPr>
          <a:xfrm>
            <a:off x="1199456" y="2060848"/>
            <a:ext cx="3816424" cy="20162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Die Zeit vor OZG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C15DCA46-B553-4BBB-93FC-94E6C9994FAF}"/>
              </a:ext>
            </a:extLst>
          </p:cNvPr>
          <p:cNvSpPr/>
          <p:nvPr/>
        </p:nvSpPr>
        <p:spPr>
          <a:xfrm>
            <a:off x="1199456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Bayern: Status Quo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977DBF82-FDE7-43A4-902A-C4E190B8E8AF}"/>
              </a:ext>
            </a:extLst>
          </p:cNvPr>
          <p:cNvSpPr/>
          <p:nvPr/>
        </p:nvSpPr>
        <p:spPr>
          <a:xfrm>
            <a:off x="5035178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Zukunft: Innovation und Flächendeckung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A71E6F98-AAE2-4586-BB1D-24CD83D326C5}"/>
              </a:ext>
            </a:extLst>
          </p:cNvPr>
          <p:cNvSpPr/>
          <p:nvPr/>
        </p:nvSpPr>
        <p:spPr>
          <a:xfrm>
            <a:off x="5047878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– Bund: Koordination und Kundenorientierung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FA0544BF-C65A-4623-AFE0-EEA60A2A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628775"/>
            <a:ext cx="9321800" cy="792163"/>
          </a:xfrm>
        </p:spPr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22646695-9387-4662-BD16-912F7EC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499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8EBB70-F2B8-4E2A-AFCD-097596E1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12776"/>
            <a:ext cx="9321800" cy="792163"/>
          </a:xfrm>
        </p:spPr>
        <p:txBody>
          <a:bodyPr/>
          <a:lstStyle/>
          <a:p>
            <a:r>
              <a:rPr lang="de-DE" b="1" dirty="0"/>
              <a:t>Das </a:t>
            </a:r>
            <a:r>
              <a:rPr lang="de-DE" b="1" dirty="0" err="1"/>
              <a:t>BayernPortal</a:t>
            </a:r>
            <a:r>
              <a:rPr lang="de-DE" b="1" dirty="0"/>
              <a:t> – einheitlicher Zugang seit 2015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DA67735-8F97-403E-904D-6362DC86D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t="1225" r="388" b="1913"/>
          <a:stretch/>
        </p:blipFill>
        <p:spPr>
          <a:xfrm>
            <a:off x="2438398" y="1925134"/>
            <a:ext cx="7258001" cy="476124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3D45BDF-F5FD-404C-9F5F-2BA97E9E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088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828CC7-10CE-47E5-B0A7-50EAECD6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Das bayerische Servicekonto – die </a:t>
            </a:r>
            <a:r>
              <a:rPr lang="de-DE" b="1" dirty="0" err="1"/>
              <a:t>BayernID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D29E98A-0AA1-486F-A3D4-5F6AE264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348881"/>
            <a:ext cx="4728096" cy="3747120"/>
          </a:xfrm>
        </p:spPr>
        <p:txBody>
          <a:bodyPr/>
          <a:lstStyle/>
          <a:p>
            <a:pPr marL="457200" indent="-457200">
              <a:lnSpc>
                <a:spcPts val="3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de-DE" b="1" i="1" dirty="0"/>
              <a:t>Ein</a:t>
            </a:r>
            <a:r>
              <a:rPr lang="de-DE" b="1" dirty="0"/>
              <a:t> Zugang </a:t>
            </a:r>
            <a:r>
              <a:rPr lang="de-DE" dirty="0"/>
              <a:t>zu</a:t>
            </a:r>
            <a:r>
              <a:rPr lang="de-DE" b="1" dirty="0"/>
              <a:t> allen Verwaltungsservices </a:t>
            </a:r>
            <a:br>
              <a:rPr lang="de-DE" b="1" dirty="0"/>
            </a:br>
            <a:r>
              <a:rPr lang="de-DE" dirty="0"/>
              <a:t>von </a:t>
            </a:r>
            <a:r>
              <a:rPr lang="de-DE" b="1" dirty="0"/>
              <a:t>Kommunen </a:t>
            </a:r>
            <a:r>
              <a:rPr lang="de-DE" dirty="0"/>
              <a:t>und </a:t>
            </a:r>
            <a:br>
              <a:rPr lang="de-DE" dirty="0"/>
            </a:br>
            <a:r>
              <a:rPr lang="de-DE" dirty="0"/>
              <a:t>des </a:t>
            </a:r>
            <a:r>
              <a:rPr lang="de-DE" b="1" dirty="0"/>
              <a:t>Freistaats Bayern</a:t>
            </a:r>
          </a:p>
          <a:p>
            <a:pPr marL="457200" indent="-457200">
              <a:lnSpc>
                <a:spcPts val="3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de-DE" b="1" dirty="0"/>
              <a:t>„Ein Zugang“ </a:t>
            </a:r>
            <a:r>
              <a:rPr lang="de-DE" dirty="0"/>
              <a:t>mit </a:t>
            </a:r>
            <a:r>
              <a:rPr lang="de-DE" b="1" dirty="0"/>
              <a:t>Benutzername/Passwort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oder </a:t>
            </a:r>
            <a:r>
              <a:rPr lang="de-DE" b="1" dirty="0" err="1"/>
              <a:t>eID</a:t>
            </a:r>
            <a:r>
              <a:rPr lang="de-DE" dirty="0"/>
              <a:t> des neuen Personalausweis</a:t>
            </a:r>
          </a:p>
          <a:p>
            <a:pPr marL="457200" indent="-457200">
              <a:lnSpc>
                <a:spcPts val="3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de-DE" dirty="0"/>
              <a:t>Kostenfreies Angebot für Kommunen</a:t>
            </a:r>
          </a:p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A5985AC-1FD8-4ADC-9D08-D10E7EC6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10084"/>
            <a:ext cx="4680520" cy="4021170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31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LeftFacing" fov="2100000">
              <a:rot lat="521527" lon="1476878" rev="21492294"/>
            </a:camera>
            <a:lightRig rig="threePt" dir="t"/>
          </a:scene3d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561AC49-0C2A-42BA-952E-992D1AD6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60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828CC7-10CE-47E5-B0A7-50EAECD6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Die Basisdienste des </a:t>
            </a:r>
            <a:r>
              <a:rPr lang="de-DE" b="1" dirty="0" err="1"/>
              <a:t>BayernPortals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D29E98A-0AA1-486F-A3D4-5F6AE264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348881"/>
            <a:ext cx="4728096" cy="3747120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800" b="1" dirty="0">
                <a:sym typeface="Wingdings" panose="05000000000000000000" pitchFamily="2" charset="2"/>
              </a:rPr>
              <a:t>Authentifizierung</a:t>
            </a:r>
            <a:br>
              <a:rPr lang="de-DE" sz="2800" b="1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Identifikation der Nutzer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800" b="1" dirty="0">
                <a:sym typeface="Wingdings" panose="05000000000000000000" pitchFamily="2" charset="2"/>
              </a:rPr>
              <a:t>Postkorb</a:t>
            </a:r>
            <a:br>
              <a:rPr lang="de-DE" sz="2800" b="1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Mitteilungen,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Bescheide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mit Bekanntgabe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800" b="1" dirty="0" err="1">
                <a:sym typeface="Wingdings" panose="05000000000000000000" pitchFamily="2" charset="2"/>
              </a:rPr>
              <a:t>ePayment</a:t>
            </a:r>
            <a:r>
              <a:rPr lang="de-DE" sz="2800" b="1" dirty="0">
                <a:sym typeface="Wingdings" panose="05000000000000000000" pitchFamily="2" charset="2"/>
              </a:rPr>
              <a:t/>
            </a:r>
            <a:br>
              <a:rPr lang="de-DE" sz="2800" b="1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Bezahlkomponente</a:t>
            </a:r>
          </a:p>
          <a:p>
            <a:pPr marL="0" indent="0">
              <a:buNone/>
            </a:pPr>
            <a:r>
              <a:rPr lang="de-DE" sz="2000" dirty="0" err="1">
                <a:sym typeface="Wingdings" panose="05000000000000000000" pitchFamily="2" charset="2"/>
              </a:rPr>
              <a:t>eIDAS</a:t>
            </a:r>
            <a:r>
              <a:rPr lang="de-DE" sz="2000" dirty="0">
                <a:sym typeface="Wingdings" panose="05000000000000000000" pitchFamily="2" charset="2"/>
              </a:rPr>
              <a:t>-VO konform 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2E490C12-C0DA-4065-A7D3-B80AC156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667" y="2290526"/>
            <a:ext cx="5224725" cy="4194412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79202C2-B9E6-4117-BBDE-DF5C0CC6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837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828CC7-10CE-47E5-B0A7-50EAECD6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Der Antragsmanager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70A4EE-315F-4273-899A-2B466242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141940"/>
            <a:ext cx="8669263" cy="438340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3CBBE0D-7FD4-437E-8069-A2FBF48D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563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5D9DF4-90A3-4074-8B06-A45D272F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9" y="1370750"/>
            <a:ext cx="6991350" cy="792163"/>
          </a:xfrm>
        </p:spPr>
        <p:txBody>
          <a:bodyPr/>
          <a:lstStyle/>
          <a:p>
            <a:r>
              <a:rPr lang="de-DE" b="1" dirty="0">
                <a:ea typeface="Calibri" panose="020F0502020204030204" pitchFamily="34" charset="0"/>
              </a:rPr>
              <a:t>Das Onlinezugangsgesetz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e-DE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xmlns="" id="{60A1F93B-7A30-42B9-8229-8F684C8F6594}"/>
              </a:ext>
            </a:extLst>
          </p:cNvPr>
          <p:cNvSpPr txBox="1">
            <a:spLocks/>
          </p:cNvSpPr>
          <p:nvPr/>
        </p:nvSpPr>
        <p:spPr bwMode="auto">
          <a:xfrm>
            <a:off x="940404" y="2348880"/>
            <a:ext cx="7128793" cy="395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D4D4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6212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SzPct val="100000"/>
              <a:buNone/>
            </a:pPr>
            <a:r>
              <a:rPr lang="de-DE" sz="2200" b="1" kern="0" dirty="0"/>
              <a:t>Forderungen des OZG </a:t>
            </a:r>
            <a:r>
              <a:rPr lang="de-DE" sz="2200" kern="0" dirty="0"/>
              <a:t>(August 2017 in Kraft getreten)</a:t>
            </a:r>
            <a:endParaRPr lang="de-DE" sz="2200" b="1" kern="0" dirty="0"/>
          </a:p>
          <a:p>
            <a:pPr marL="519112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2200" kern="0" dirty="0"/>
              <a:t>Anbieten </a:t>
            </a:r>
            <a:r>
              <a:rPr lang="de-DE" sz="2200" b="1" kern="0" dirty="0"/>
              <a:t>aller Verwaltungsleistungen </a:t>
            </a:r>
            <a:r>
              <a:rPr lang="de-DE" sz="2200" kern="0" dirty="0"/>
              <a:t>auch elektronisch über Verwaltungsportale </a:t>
            </a:r>
            <a:r>
              <a:rPr lang="de-DE" sz="2200" b="1" kern="0" dirty="0"/>
              <a:t>bis spätestens 31.12.2022 (§ 1 Abs. 1 OZG)</a:t>
            </a:r>
          </a:p>
          <a:p>
            <a:pPr marL="519112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2200" kern="0" dirty="0"/>
              <a:t>Verknüpfung der Verwaltungsportale zu </a:t>
            </a:r>
            <a:r>
              <a:rPr lang="de-DE" sz="2200" b="1" kern="0" dirty="0"/>
              <a:t>Portalverbund (§ 1 Abs. 2 OZG)</a:t>
            </a:r>
          </a:p>
          <a:p>
            <a:pPr marL="519112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de-DE" sz="2200" kern="0" dirty="0"/>
              <a:t>Bereitstellung von </a:t>
            </a:r>
            <a:r>
              <a:rPr lang="de-DE" sz="2200" b="1" kern="0" dirty="0"/>
              <a:t>Nutzerkonten (§ 3 Abs. 2 OZG)</a:t>
            </a:r>
          </a:p>
          <a:p>
            <a:pPr marL="519112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endParaRPr lang="de-DE" sz="2200" kern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FDC8DEA8-E7B0-4EEB-A683-AB3625F4E06F}"/>
              </a:ext>
            </a:extLst>
          </p:cNvPr>
          <p:cNvSpPr/>
          <p:nvPr/>
        </p:nvSpPr>
        <p:spPr>
          <a:xfrm>
            <a:off x="8185134" y="2852936"/>
            <a:ext cx="3576086" cy="21596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575 Leistungsbündel mit insgesamt rd. 6.000 einzelnen Verwaltungsleistungen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8BCDC70-6F6C-468B-939D-7E4FE3CE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6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6107FF6A-ADB8-4911-88F3-9DB133A33508}"/>
              </a:ext>
            </a:extLst>
          </p:cNvPr>
          <p:cNvSpPr/>
          <p:nvPr/>
        </p:nvSpPr>
        <p:spPr>
          <a:xfrm>
            <a:off x="1199456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Die Zeit vor OZG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C15DCA46-B553-4BBB-93FC-94E6C9994FAF}"/>
              </a:ext>
            </a:extLst>
          </p:cNvPr>
          <p:cNvSpPr/>
          <p:nvPr/>
        </p:nvSpPr>
        <p:spPr>
          <a:xfrm>
            <a:off x="1199456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Bayern: Status Quo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977DBF82-FDE7-43A4-902A-C4E190B8E8AF}"/>
              </a:ext>
            </a:extLst>
          </p:cNvPr>
          <p:cNvSpPr/>
          <p:nvPr/>
        </p:nvSpPr>
        <p:spPr>
          <a:xfrm>
            <a:off x="5035178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Zukunft: Innovation und Flächendeckung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A71E6F98-AAE2-4586-BB1D-24CD83D326C5}"/>
              </a:ext>
            </a:extLst>
          </p:cNvPr>
          <p:cNvSpPr/>
          <p:nvPr/>
        </p:nvSpPr>
        <p:spPr>
          <a:xfrm>
            <a:off x="5047878" y="2060848"/>
            <a:ext cx="3816424" cy="20162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– Bund: Koordination und Kundenorientierung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FA0544BF-C65A-4623-AFE0-EEA60A2A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628775"/>
            <a:ext cx="9321800" cy="792163"/>
          </a:xfrm>
        </p:spPr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20436044-AE14-4EF8-863C-262FB37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75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xmlns="" id="{876146E6-BBAD-49A9-AC9E-C586FBA6D4E3}"/>
              </a:ext>
            </a:extLst>
          </p:cNvPr>
          <p:cNvSpPr txBox="1">
            <a:spLocks/>
          </p:cNvSpPr>
          <p:nvPr/>
        </p:nvSpPr>
        <p:spPr>
          <a:xfrm>
            <a:off x="11712624" y="6453909"/>
            <a:ext cx="489248" cy="381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fld id="{040C33A8-4DC4-48A0-8457-FF0E120B6D98}" type="slidenum">
              <a:rPr lang="de-DE" sz="1200" smtClean="0">
                <a:latin typeface="+mj-lt"/>
              </a:rPr>
              <a:pPr/>
              <a:t>18</a:t>
            </a:fld>
            <a:endParaRPr lang="de-DE" sz="1200" dirty="0">
              <a:latin typeface="+mj-lt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xmlns="" id="{6023999F-FD50-4DC4-946C-C9218DE195E0}"/>
              </a:ext>
            </a:extLst>
          </p:cNvPr>
          <p:cNvGrpSpPr/>
          <p:nvPr/>
        </p:nvGrpSpPr>
        <p:grpSpPr>
          <a:xfrm>
            <a:off x="1919536" y="1052736"/>
            <a:ext cx="7676647" cy="5507718"/>
            <a:chOff x="635801" y="264494"/>
            <a:chExt cx="8492188" cy="6445874"/>
          </a:xfrm>
        </p:grpSpPr>
        <p:sp>
          <p:nvSpPr>
            <p:cNvPr id="35" name="Wolke 34">
              <a:extLst>
                <a:ext uri="{FF2B5EF4-FFF2-40B4-BE49-F238E27FC236}">
                  <a16:creationId xmlns:a16="http://schemas.microsoft.com/office/drawing/2014/main" xmlns="" id="{26F38DD1-EEC1-4BA2-A530-2A290C2F8C17}"/>
                </a:ext>
              </a:extLst>
            </p:cNvPr>
            <p:cNvSpPr/>
            <p:nvPr/>
          </p:nvSpPr>
          <p:spPr>
            <a:xfrm>
              <a:off x="1093002" y="264494"/>
              <a:ext cx="7381889" cy="6405348"/>
            </a:xfrm>
            <a:prstGeom prst="cloud">
              <a:avLst/>
            </a:prstGeom>
            <a:solidFill>
              <a:srgbClr val="FA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</a:t>
              </a:r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xmlns="" id="{C9758426-92E3-4D25-B1E8-E2A55622D37A}"/>
                </a:ext>
              </a:extLst>
            </p:cNvPr>
            <p:cNvGrpSpPr/>
            <p:nvPr/>
          </p:nvGrpSpPr>
          <p:grpSpPr>
            <a:xfrm>
              <a:off x="635802" y="4215068"/>
              <a:ext cx="2237905" cy="1652655"/>
              <a:chOff x="1186029" y="4724142"/>
              <a:chExt cx="2237905" cy="1652655"/>
            </a:xfrm>
          </p:grpSpPr>
          <p:grpSp>
            <p:nvGrpSpPr>
              <p:cNvPr id="151" name="Gruppieren 150">
                <a:extLst>
                  <a:ext uri="{FF2B5EF4-FFF2-40B4-BE49-F238E27FC236}">
                    <a16:creationId xmlns:a16="http://schemas.microsoft.com/office/drawing/2014/main" xmlns="" id="{A28A65DB-B9BC-47B2-8509-93B17AC90D1F}"/>
                  </a:ext>
                </a:extLst>
              </p:cNvPr>
              <p:cNvGrpSpPr/>
              <p:nvPr/>
            </p:nvGrpSpPr>
            <p:grpSpPr>
              <a:xfrm>
                <a:off x="1186029" y="472414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153" name="Rechteck: abgerundete Ecken 152">
                  <a:extLst>
                    <a:ext uri="{FF2B5EF4-FFF2-40B4-BE49-F238E27FC236}">
                      <a16:creationId xmlns:a16="http://schemas.microsoft.com/office/drawing/2014/main" xmlns="" id="{EF76AE73-9E81-4188-80AC-21885D7E038D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54" name="Rechteck: abgerundete Ecken 153">
                  <a:extLst>
                    <a:ext uri="{FF2B5EF4-FFF2-40B4-BE49-F238E27FC236}">
                      <a16:creationId xmlns:a16="http://schemas.microsoft.com/office/drawing/2014/main" xmlns="" id="{67C51C53-4FE1-4BD1-B354-B8872733726B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55" name="Textfeld 154">
                  <a:extLst>
                    <a:ext uri="{FF2B5EF4-FFF2-40B4-BE49-F238E27FC236}">
                      <a16:creationId xmlns:a16="http://schemas.microsoft.com/office/drawing/2014/main" xmlns="" id="{49FD169D-2AB3-4DF0-915A-529CF86B735C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156" name="Textfeld 155">
                  <a:extLst>
                    <a:ext uri="{FF2B5EF4-FFF2-40B4-BE49-F238E27FC236}">
                      <a16:creationId xmlns:a16="http://schemas.microsoft.com/office/drawing/2014/main" xmlns="" id="{397B0E64-FE68-4FDB-8624-7CAF4BEB01A1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157" name="Rechteck: abgerundete Ecken 156">
                  <a:extLst>
                    <a:ext uri="{FF2B5EF4-FFF2-40B4-BE49-F238E27FC236}">
                      <a16:creationId xmlns:a16="http://schemas.microsoft.com/office/drawing/2014/main" xmlns="" id="{A4D99061-E0FE-4375-BC1C-A95AB74399CD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58" name="Rechteck: abgerundete Ecken 157">
                  <a:extLst>
                    <a:ext uri="{FF2B5EF4-FFF2-40B4-BE49-F238E27FC236}">
                      <a16:creationId xmlns:a16="http://schemas.microsoft.com/office/drawing/2014/main" xmlns="" id="{A3238EB6-FDF5-465D-B0AD-9563C615F7C7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59" name="Rechteck: abgerundete Ecken 158">
                  <a:extLst>
                    <a:ext uri="{FF2B5EF4-FFF2-40B4-BE49-F238E27FC236}">
                      <a16:creationId xmlns:a16="http://schemas.microsoft.com/office/drawing/2014/main" xmlns="" id="{2FDAB34D-D013-485F-9D50-D0177A72E93B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60" name="Flussdiagramm: Magnetplattenspeicher 159">
                  <a:extLst>
                    <a:ext uri="{FF2B5EF4-FFF2-40B4-BE49-F238E27FC236}">
                      <a16:creationId xmlns:a16="http://schemas.microsoft.com/office/drawing/2014/main" xmlns="" id="{28C331D2-693B-4545-9D5E-404AD0D67655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61" name="Textfeld 160">
                  <a:extLst>
                    <a:ext uri="{FF2B5EF4-FFF2-40B4-BE49-F238E27FC236}">
                      <a16:creationId xmlns:a16="http://schemas.microsoft.com/office/drawing/2014/main" xmlns="" id="{99BAC636-511D-4C54-8879-B813DB13E286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152" name="Textfeld 151">
                <a:extLst>
                  <a:ext uri="{FF2B5EF4-FFF2-40B4-BE49-F238E27FC236}">
                    <a16:creationId xmlns:a16="http://schemas.microsoft.com/office/drawing/2014/main" xmlns="" id="{DA65ADFA-E571-4E89-822E-C71A6C89B131}"/>
                  </a:ext>
                </a:extLst>
              </p:cNvPr>
              <p:cNvSpPr txBox="1"/>
              <p:nvPr/>
            </p:nvSpPr>
            <p:spPr>
              <a:xfrm>
                <a:off x="1552964" y="5836494"/>
                <a:ext cx="1575726" cy="540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Landespo</a:t>
                </a:r>
                <a:endParaRPr lang="de-DE" dirty="0"/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xmlns="" id="{EF4BA66D-B4DA-46DC-967F-0A2028A55720}"/>
                </a:ext>
              </a:extLst>
            </p:cNvPr>
            <p:cNvGrpSpPr/>
            <p:nvPr/>
          </p:nvGrpSpPr>
          <p:grpSpPr>
            <a:xfrm>
              <a:off x="6270293" y="4653381"/>
              <a:ext cx="2237905" cy="1528317"/>
              <a:chOff x="4441553" y="4735338"/>
              <a:chExt cx="2237905" cy="1528317"/>
            </a:xfrm>
          </p:grpSpPr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xmlns="" id="{C82A3561-786D-4DD3-93E8-33611B29C83A}"/>
                  </a:ext>
                </a:extLst>
              </p:cNvPr>
              <p:cNvGrpSpPr/>
              <p:nvPr/>
            </p:nvGrpSpPr>
            <p:grpSpPr>
              <a:xfrm>
                <a:off x="4441553" y="4735338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142" name="Rechteck: abgerundete Ecken 141">
                  <a:extLst>
                    <a:ext uri="{FF2B5EF4-FFF2-40B4-BE49-F238E27FC236}">
                      <a16:creationId xmlns:a16="http://schemas.microsoft.com/office/drawing/2014/main" xmlns="" id="{E6377F92-F635-4F47-B24A-B87F829200BC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43" name="Rechteck: abgerundete Ecken 142">
                  <a:extLst>
                    <a:ext uri="{FF2B5EF4-FFF2-40B4-BE49-F238E27FC236}">
                      <a16:creationId xmlns:a16="http://schemas.microsoft.com/office/drawing/2014/main" xmlns="" id="{73A8F663-6861-44EB-82F2-7DE6DEFB174A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44" name="Textfeld 143">
                  <a:extLst>
                    <a:ext uri="{FF2B5EF4-FFF2-40B4-BE49-F238E27FC236}">
                      <a16:creationId xmlns:a16="http://schemas.microsoft.com/office/drawing/2014/main" xmlns="" id="{1E23C689-F719-4FBE-9820-911037406A3E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145" name="Textfeld 144">
                  <a:extLst>
                    <a:ext uri="{FF2B5EF4-FFF2-40B4-BE49-F238E27FC236}">
                      <a16:creationId xmlns:a16="http://schemas.microsoft.com/office/drawing/2014/main" xmlns="" id="{3CE0D619-8ECC-44BD-B267-ABB8E43383A3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146" name="Rechteck: abgerundete Ecken 145">
                  <a:extLst>
                    <a:ext uri="{FF2B5EF4-FFF2-40B4-BE49-F238E27FC236}">
                      <a16:creationId xmlns:a16="http://schemas.microsoft.com/office/drawing/2014/main" xmlns="" id="{9CFB1B0B-028B-4111-9B3D-C0C31F57393A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47" name="Rechteck: abgerundete Ecken 146">
                  <a:extLst>
                    <a:ext uri="{FF2B5EF4-FFF2-40B4-BE49-F238E27FC236}">
                      <a16:creationId xmlns:a16="http://schemas.microsoft.com/office/drawing/2014/main" xmlns="" id="{8B889F01-C02B-45DD-9E50-80466B337A56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48" name="Rechteck: abgerundete Ecken 147">
                  <a:extLst>
                    <a:ext uri="{FF2B5EF4-FFF2-40B4-BE49-F238E27FC236}">
                      <a16:creationId xmlns:a16="http://schemas.microsoft.com/office/drawing/2014/main" xmlns="" id="{5A705BDC-294C-4DC9-BA48-209029C62EAF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49" name="Flussdiagramm: Magnetplattenspeicher 148">
                  <a:extLst>
                    <a:ext uri="{FF2B5EF4-FFF2-40B4-BE49-F238E27FC236}">
                      <a16:creationId xmlns:a16="http://schemas.microsoft.com/office/drawing/2014/main" xmlns="" id="{13DDA4B6-2316-4DC8-9399-412B4DF494DD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50" name="Textfeld 149">
                  <a:extLst>
                    <a:ext uri="{FF2B5EF4-FFF2-40B4-BE49-F238E27FC236}">
                      <a16:creationId xmlns:a16="http://schemas.microsoft.com/office/drawing/2014/main" xmlns="" id="{06A66B01-F9C4-4AA5-9B5E-EAEF754E9DA3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141" name="Textfeld 140">
                <a:extLst>
                  <a:ext uri="{FF2B5EF4-FFF2-40B4-BE49-F238E27FC236}">
                    <a16:creationId xmlns:a16="http://schemas.microsoft.com/office/drawing/2014/main" xmlns="" id="{BB11A598-AFCD-4504-94B2-A55A48E641A0}"/>
                  </a:ext>
                </a:extLst>
              </p:cNvPr>
              <p:cNvSpPr txBox="1"/>
              <p:nvPr/>
            </p:nvSpPr>
            <p:spPr>
              <a:xfrm>
                <a:off x="4662975" y="5795392"/>
                <a:ext cx="1927010" cy="468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+mj-lt"/>
                  </a:rPr>
                  <a:t>Bundesportal</a:t>
                </a:r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xmlns="" id="{1D6DC3C3-685E-497C-A6A0-D5CA7AEA03C4}"/>
                </a:ext>
              </a:extLst>
            </p:cNvPr>
            <p:cNvGrpSpPr/>
            <p:nvPr/>
          </p:nvGrpSpPr>
          <p:grpSpPr>
            <a:xfrm>
              <a:off x="5813093" y="557163"/>
              <a:ext cx="2237905" cy="1500571"/>
              <a:chOff x="5728008" y="1821562"/>
              <a:chExt cx="2237905" cy="1500571"/>
            </a:xfrm>
          </p:grpSpPr>
          <p:grpSp>
            <p:nvGrpSpPr>
              <p:cNvPr id="129" name="Gruppieren 128">
                <a:extLst>
                  <a:ext uri="{FF2B5EF4-FFF2-40B4-BE49-F238E27FC236}">
                    <a16:creationId xmlns:a16="http://schemas.microsoft.com/office/drawing/2014/main" xmlns="" id="{1A84562E-A6EB-400B-8321-C76489115970}"/>
                  </a:ext>
                </a:extLst>
              </p:cNvPr>
              <p:cNvGrpSpPr/>
              <p:nvPr/>
            </p:nvGrpSpPr>
            <p:grpSpPr>
              <a:xfrm>
                <a:off x="5728008" y="182156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131" name="Rechteck: abgerundete Ecken 130">
                  <a:extLst>
                    <a:ext uri="{FF2B5EF4-FFF2-40B4-BE49-F238E27FC236}">
                      <a16:creationId xmlns:a16="http://schemas.microsoft.com/office/drawing/2014/main" xmlns="" id="{1C97B84C-3B22-46FD-9DFB-F579E5D0F749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32" name="Rechteck: abgerundete Ecken 131">
                  <a:extLst>
                    <a:ext uri="{FF2B5EF4-FFF2-40B4-BE49-F238E27FC236}">
                      <a16:creationId xmlns:a16="http://schemas.microsoft.com/office/drawing/2014/main" xmlns="" id="{E31C7FCF-4955-411F-AC65-A0A5DF8DCA38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33" name="Textfeld 132">
                  <a:extLst>
                    <a:ext uri="{FF2B5EF4-FFF2-40B4-BE49-F238E27FC236}">
                      <a16:creationId xmlns:a16="http://schemas.microsoft.com/office/drawing/2014/main" xmlns="" id="{63488816-BA51-4E5B-8F63-C71CD261543A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134" name="Textfeld 133">
                  <a:extLst>
                    <a:ext uri="{FF2B5EF4-FFF2-40B4-BE49-F238E27FC236}">
                      <a16:creationId xmlns:a16="http://schemas.microsoft.com/office/drawing/2014/main" xmlns="" id="{100C5667-ED69-4490-B8D6-5812ED625214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135" name="Rechteck: abgerundete Ecken 134">
                  <a:extLst>
                    <a:ext uri="{FF2B5EF4-FFF2-40B4-BE49-F238E27FC236}">
                      <a16:creationId xmlns:a16="http://schemas.microsoft.com/office/drawing/2014/main" xmlns="" id="{361090AD-18BD-48C0-ABED-807ECF8A4A8B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36" name="Rechteck: abgerundete Ecken 135">
                  <a:extLst>
                    <a:ext uri="{FF2B5EF4-FFF2-40B4-BE49-F238E27FC236}">
                      <a16:creationId xmlns:a16="http://schemas.microsoft.com/office/drawing/2014/main" xmlns="" id="{7D9B9D25-4C70-435A-842D-881F86F43846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37" name="Rechteck: abgerundete Ecken 136">
                  <a:extLst>
                    <a:ext uri="{FF2B5EF4-FFF2-40B4-BE49-F238E27FC236}">
                      <a16:creationId xmlns:a16="http://schemas.microsoft.com/office/drawing/2014/main" xmlns="" id="{BA597633-375F-402D-9A5A-1B7866F97EF1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38" name="Flussdiagramm: Magnetplattenspeicher 137">
                  <a:extLst>
                    <a:ext uri="{FF2B5EF4-FFF2-40B4-BE49-F238E27FC236}">
                      <a16:creationId xmlns:a16="http://schemas.microsoft.com/office/drawing/2014/main" xmlns="" id="{742408C8-2A3E-4F26-936E-0C20280799F0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39" name="Textfeld 138">
                  <a:extLst>
                    <a:ext uri="{FF2B5EF4-FFF2-40B4-BE49-F238E27FC236}">
                      <a16:creationId xmlns:a16="http://schemas.microsoft.com/office/drawing/2014/main" xmlns="" id="{28C00BEC-E1E2-4DB8-85CB-E3555A3BA941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xmlns="" id="{0897BB77-5D8E-423E-B5B5-D98B3EB5FDB3}"/>
                  </a:ext>
                </a:extLst>
              </p:cNvPr>
              <p:cNvSpPr txBox="1"/>
              <p:nvPr/>
            </p:nvSpPr>
            <p:spPr>
              <a:xfrm>
                <a:off x="6277505" y="2944005"/>
                <a:ext cx="1621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Fachportale</a:t>
                </a:r>
              </a:p>
            </p:txBody>
          </p: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xmlns="" id="{32135723-B0E4-43DF-B66D-1C17D9B8ACE1}"/>
                </a:ext>
              </a:extLst>
            </p:cNvPr>
            <p:cNvGrpSpPr/>
            <p:nvPr/>
          </p:nvGrpSpPr>
          <p:grpSpPr>
            <a:xfrm>
              <a:off x="635801" y="715244"/>
              <a:ext cx="2237905" cy="1525574"/>
              <a:chOff x="5728008" y="1821562"/>
              <a:chExt cx="2237905" cy="1525574"/>
            </a:xfrm>
          </p:grpSpPr>
          <p:grpSp>
            <p:nvGrpSpPr>
              <p:cNvPr id="118" name="Gruppieren 117">
                <a:extLst>
                  <a:ext uri="{FF2B5EF4-FFF2-40B4-BE49-F238E27FC236}">
                    <a16:creationId xmlns:a16="http://schemas.microsoft.com/office/drawing/2014/main" xmlns="" id="{28EECEE9-7AAA-4CEF-9EF5-2187D11EF73A}"/>
                  </a:ext>
                </a:extLst>
              </p:cNvPr>
              <p:cNvGrpSpPr/>
              <p:nvPr/>
            </p:nvGrpSpPr>
            <p:grpSpPr>
              <a:xfrm>
                <a:off x="5728008" y="182156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120" name="Rechteck: abgerundete Ecken 119">
                  <a:extLst>
                    <a:ext uri="{FF2B5EF4-FFF2-40B4-BE49-F238E27FC236}">
                      <a16:creationId xmlns:a16="http://schemas.microsoft.com/office/drawing/2014/main" xmlns="" id="{566B46FF-8121-4084-A6DB-E664F3F185B5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21" name="Rechteck: abgerundete Ecken 120">
                  <a:extLst>
                    <a:ext uri="{FF2B5EF4-FFF2-40B4-BE49-F238E27FC236}">
                      <a16:creationId xmlns:a16="http://schemas.microsoft.com/office/drawing/2014/main" xmlns="" id="{60419C1F-C683-4F24-99AA-50018A26679D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22" name="Textfeld 121">
                  <a:extLst>
                    <a:ext uri="{FF2B5EF4-FFF2-40B4-BE49-F238E27FC236}">
                      <a16:creationId xmlns:a16="http://schemas.microsoft.com/office/drawing/2014/main" xmlns="" id="{EF875BBD-1619-466A-BA14-DA8AB1ED0591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123" name="Textfeld 122">
                  <a:extLst>
                    <a:ext uri="{FF2B5EF4-FFF2-40B4-BE49-F238E27FC236}">
                      <a16:creationId xmlns:a16="http://schemas.microsoft.com/office/drawing/2014/main" xmlns="" id="{26BBCE38-05D7-4A1A-8889-B0C76847D158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124" name="Rechteck: abgerundete Ecken 123">
                  <a:extLst>
                    <a:ext uri="{FF2B5EF4-FFF2-40B4-BE49-F238E27FC236}">
                      <a16:creationId xmlns:a16="http://schemas.microsoft.com/office/drawing/2014/main" xmlns="" id="{B760B16F-6646-41F6-94AD-9C8B82155FB9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25" name="Rechteck: abgerundete Ecken 124">
                  <a:extLst>
                    <a:ext uri="{FF2B5EF4-FFF2-40B4-BE49-F238E27FC236}">
                      <a16:creationId xmlns:a16="http://schemas.microsoft.com/office/drawing/2014/main" xmlns="" id="{2560D51C-B505-412C-94AC-4E1BC1F1FF63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26" name="Rechteck: abgerundete Ecken 125">
                  <a:extLst>
                    <a:ext uri="{FF2B5EF4-FFF2-40B4-BE49-F238E27FC236}">
                      <a16:creationId xmlns:a16="http://schemas.microsoft.com/office/drawing/2014/main" xmlns="" id="{5EDE77B7-CED0-4E5B-AE65-1C1F5B2FEB93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27" name="Flussdiagramm: Magnetplattenspeicher 126">
                  <a:extLst>
                    <a:ext uri="{FF2B5EF4-FFF2-40B4-BE49-F238E27FC236}">
                      <a16:creationId xmlns:a16="http://schemas.microsoft.com/office/drawing/2014/main" xmlns="" id="{5B3A43C8-7615-4BDC-8B85-F10103AC0257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28" name="Textfeld 127">
                  <a:extLst>
                    <a:ext uri="{FF2B5EF4-FFF2-40B4-BE49-F238E27FC236}">
                      <a16:creationId xmlns:a16="http://schemas.microsoft.com/office/drawing/2014/main" xmlns="" id="{29D950D5-1B57-4849-B094-287401A4EF2F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119" name="Textfeld 118">
                <a:extLst>
                  <a:ext uri="{FF2B5EF4-FFF2-40B4-BE49-F238E27FC236}">
                    <a16:creationId xmlns:a16="http://schemas.microsoft.com/office/drawing/2014/main" xmlns="" id="{AB15D23B-B14D-4E95-B01E-6005C5E9318E}"/>
                  </a:ext>
                </a:extLst>
              </p:cNvPr>
              <p:cNvSpPr txBox="1"/>
              <p:nvPr/>
            </p:nvSpPr>
            <p:spPr>
              <a:xfrm>
                <a:off x="5967402" y="2878873"/>
                <a:ext cx="1840184" cy="468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err="1">
                    <a:latin typeface="+mj-lt"/>
                  </a:rPr>
                  <a:t>BayernPortal</a:t>
                </a:r>
                <a:endParaRPr lang="de-DE" sz="2000" dirty="0">
                  <a:latin typeface="+mj-lt"/>
                </a:endParaRPr>
              </a:p>
            </p:txBody>
          </p:sp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xmlns="" id="{66359578-50F2-4D99-B91B-55B50066E464}"/>
                </a:ext>
              </a:extLst>
            </p:cNvPr>
            <p:cNvGrpSpPr/>
            <p:nvPr/>
          </p:nvGrpSpPr>
          <p:grpSpPr>
            <a:xfrm>
              <a:off x="788202" y="4367468"/>
              <a:ext cx="2237905" cy="1652656"/>
              <a:chOff x="1186029" y="4724142"/>
              <a:chExt cx="2237905" cy="1652656"/>
            </a:xfrm>
          </p:grpSpPr>
          <p:grpSp>
            <p:nvGrpSpPr>
              <p:cNvPr id="107" name="Gruppieren 106">
                <a:extLst>
                  <a:ext uri="{FF2B5EF4-FFF2-40B4-BE49-F238E27FC236}">
                    <a16:creationId xmlns:a16="http://schemas.microsoft.com/office/drawing/2014/main" xmlns="" id="{47EED3C5-4646-4CEB-8089-A1DDEB183A54}"/>
                  </a:ext>
                </a:extLst>
              </p:cNvPr>
              <p:cNvGrpSpPr/>
              <p:nvPr/>
            </p:nvGrpSpPr>
            <p:grpSpPr>
              <a:xfrm>
                <a:off x="1186029" y="472414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109" name="Rechteck: abgerundete Ecken 108">
                  <a:extLst>
                    <a:ext uri="{FF2B5EF4-FFF2-40B4-BE49-F238E27FC236}">
                      <a16:creationId xmlns:a16="http://schemas.microsoft.com/office/drawing/2014/main" xmlns="" id="{1B541F75-F5B3-4A78-8E08-FCC75C0F89C5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10" name="Rechteck: abgerundete Ecken 109">
                  <a:extLst>
                    <a:ext uri="{FF2B5EF4-FFF2-40B4-BE49-F238E27FC236}">
                      <a16:creationId xmlns:a16="http://schemas.microsoft.com/office/drawing/2014/main" xmlns="" id="{4791A50E-1ACA-4728-8341-C92512B8AA07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11" name="Textfeld 110">
                  <a:extLst>
                    <a:ext uri="{FF2B5EF4-FFF2-40B4-BE49-F238E27FC236}">
                      <a16:creationId xmlns:a16="http://schemas.microsoft.com/office/drawing/2014/main" xmlns="" id="{2FC97F60-ADAA-4F87-B964-84BB1368E383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112" name="Textfeld 111">
                  <a:extLst>
                    <a:ext uri="{FF2B5EF4-FFF2-40B4-BE49-F238E27FC236}">
                      <a16:creationId xmlns:a16="http://schemas.microsoft.com/office/drawing/2014/main" xmlns="" id="{0B47358D-5116-4EDE-960C-262D2FA6A4F8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113" name="Rechteck: abgerundete Ecken 112">
                  <a:extLst>
                    <a:ext uri="{FF2B5EF4-FFF2-40B4-BE49-F238E27FC236}">
                      <a16:creationId xmlns:a16="http://schemas.microsoft.com/office/drawing/2014/main" xmlns="" id="{ADF7F05E-55B2-455D-9F10-6E4DBCDA6CD8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14" name="Rechteck: abgerundete Ecken 113">
                  <a:extLst>
                    <a:ext uri="{FF2B5EF4-FFF2-40B4-BE49-F238E27FC236}">
                      <a16:creationId xmlns:a16="http://schemas.microsoft.com/office/drawing/2014/main" xmlns="" id="{8D167588-635B-4FE3-ABD5-B883C2B7F4F7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15" name="Rechteck: abgerundete Ecken 114">
                  <a:extLst>
                    <a:ext uri="{FF2B5EF4-FFF2-40B4-BE49-F238E27FC236}">
                      <a16:creationId xmlns:a16="http://schemas.microsoft.com/office/drawing/2014/main" xmlns="" id="{EFB7E99B-861E-44C7-BB9D-3F10360AE9A2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16" name="Flussdiagramm: Magnetplattenspeicher 115">
                  <a:extLst>
                    <a:ext uri="{FF2B5EF4-FFF2-40B4-BE49-F238E27FC236}">
                      <a16:creationId xmlns:a16="http://schemas.microsoft.com/office/drawing/2014/main" xmlns="" id="{254A61A3-A727-460E-90E1-B9F86003DCCF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17" name="Textfeld 116">
                  <a:extLst>
                    <a:ext uri="{FF2B5EF4-FFF2-40B4-BE49-F238E27FC236}">
                      <a16:creationId xmlns:a16="http://schemas.microsoft.com/office/drawing/2014/main" xmlns="" id="{7C7FAD04-DD1D-49C7-91AA-959ABD837201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108" name="Textfeld 107">
                <a:extLst>
                  <a:ext uri="{FF2B5EF4-FFF2-40B4-BE49-F238E27FC236}">
                    <a16:creationId xmlns:a16="http://schemas.microsoft.com/office/drawing/2014/main" xmlns="" id="{B40A5AFC-9552-4B43-8525-FA6D7254B45D}"/>
                  </a:ext>
                </a:extLst>
              </p:cNvPr>
              <p:cNvSpPr txBox="1"/>
              <p:nvPr/>
            </p:nvSpPr>
            <p:spPr>
              <a:xfrm>
                <a:off x="1552964" y="5836495"/>
                <a:ext cx="1575726" cy="540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Landespo</a:t>
                </a:r>
                <a:endParaRPr lang="de-DE" dirty="0"/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xmlns="" id="{D77CFB8C-3E28-4B8B-B984-501E7EA4BFC9}"/>
                </a:ext>
              </a:extLst>
            </p:cNvPr>
            <p:cNvGrpSpPr/>
            <p:nvPr/>
          </p:nvGrpSpPr>
          <p:grpSpPr>
            <a:xfrm>
              <a:off x="940602" y="4519868"/>
              <a:ext cx="2237905" cy="1652656"/>
              <a:chOff x="1186029" y="4724142"/>
              <a:chExt cx="2237905" cy="1652656"/>
            </a:xfrm>
          </p:grpSpPr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xmlns="" id="{AC699507-2845-490C-A121-136A2A0A62DD}"/>
                  </a:ext>
                </a:extLst>
              </p:cNvPr>
              <p:cNvGrpSpPr/>
              <p:nvPr/>
            </p:nvGrpSpPr>
            <p:grpSpPr>
              <a:xfrm>
                <a:off x="1186029" y="472414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98" name="Rechteck: abgerundete Ecken 97">
                  <a:extLst>
                    <a:ext uri="{FF2B5EF4-FFF2-40B4-BE49-F238E27FC236}">
                      <a16:creationId xmlns:a16="http://schemas.microsoft.com/office/drawing/2014/main" xmlns="" id="{CD65C228-59D3-4071-A4F4-E7C9D5167876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99" name="Rechteck: abgerundete Ecken 98">
                  <a:extLst>
                    <a:ext uri="{FF2B5EF4-FFF2-40B4-BE49-F238E27FC236}">
                      <a16:creationId xmlns:a16="http://schemas.microsoft.com/office/drawing/2014/main" xmlns="" id="{76E2BF99-B6DD-482E-A74F-B7A59BB3A6F8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00" name="Textfeld 99">
                  <a:extLst>
                    <a:ext uri="{FF2B5EF4-FFF2-40B4-BE49-F238E27FC236}">
                      <a16:creationId xmlns:a16="http://schemas.microsoft.com/office/drawing/2014/main" xmlns="" id="{306F7C43-CC3A-435E-9798-1EA20E967F01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xmlns="" id="{9E22DD87-9EAD-4A82-9059-B555EDD97E03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102" name="Rechteck: abgerundete Ecken 101">
                  <a:extLst>
                    <a:ext uri="{FF2B5EF4-FFF2-40B4-BE49-F238E27FC236}">
                      <a16:creationId xmlns:a16="http://schemas.microsoft.com/office/drawing/2014/main" xmlns="" id="{7AC1A3AD-99F4-4755-90C3-BBA99FDAB280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03" name="Rechteck: abgerundete Ecken 102">
                  <a:extLst>
                    <a:ext uri="{FF2B5EF4-FFF2-40B4-BE49-F238E27FC236}">
                      <a16:creationId xmlns:a16="http://schemas.microsoft.com/office/drawing/2014/main" xmlns="" id="{961492D8-66FE-40BD-83D1-BF112F1F8CF1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104" name="Rechteck: abgerundete Ecken 103">
                  <a:extLst>
                    <a:ext uri="{FF2B5EF4-FFF2-40B4-BE49-F238E27FC236}">
                      <a16:creationId xmlns:a16="http://schemas.microsoft.com/office/drawing/2014/main" xmlns="" id="{AA96DB6F-28E1-4493-9BC0-238601652B1D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05" name="Flussdiagramm: Magnetplattenspeicher 104">
                  <a:extLst>
                    <a:ext uri="{FF2B5EF4-FFF2-40B4-BE49-F238E27FC236}">
                      <a16:creationId xmlns:a16="http://schemas.microsoft.com/office/drawing/2014/main" xmlns="" id="{65183B29-8350-4D21-8A0D-98A93294BEC5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106" name="Textfeld 105">
                  <a:extLst>
                    <a:ext uri="{FF2B5EF4-FFF2-40B4-BE49-F238E27FC236}">
                      <a16:creationId xmlns:a16="http://schemas.microsoft.com/office/drawing/2014/main" xmlns="" id="{663BFDB1-3ECE-43C6-84AD-FE379AA975D4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xmlns="" id="{E5568BAE-F172-4EF8-924B-6F90BF0A41FC}"/>
                  </a:ext>
                </a:extLst>
              </p:cNvPr>
              <p:cNvSpPr txBox="1"/>
              <p:nvPr/>
            </p:nvSpPr>
            <p:spPr>
              <a:xfrm>
                <a:off x="1552964" y="5836495"/>
                <a:ext cx="1575726" cy="540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Landespo</a:t>
                </a:r>
                <a:endParaRPr lang="de-DE" dirty="0"/>
              </a:p>
            </p:txBody>
          </p: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xmlns="" id="{DE44419F-9C4E-4452-98E6-C7D321A597EA}"/>
                </a:ext>
              </a:extLst>
            </p:cNvPr>
            <p:cNvGrpSpPr/>
            <p:nvPr/>
          </p:nvGrpSpPr>
          <p:grpSpPr>
            <a:xfrm>
              <a:off x="1093002" y="4672268"/>
              <a:ext cx="2237905" cy="1528834"/>
              <a:chOff x="1186029" y="4724142"/>
              <a:chExt cx="2237905" cy="1528834"/>
            </a:xfrm>
          </p:grpSpPr>
          <p:grpSp>
            <p:nvGrpSpPr>
              <p:cNvPr id="85" name="Gruppieren 84">
                <a:extLst>
                  <a:ext uri="{FF2B5EF4-FFF2-40B4-BE49-F238E27FC236}">
                    <a16:creationId xmlns:a16="http://schemas.microsoft.com/office/drawing/2014/main" xmlns="" id="{0D3D1C2C-8C77-4F04-9FC7-8C182DFD2781}"/>
                  </a:ext>
                </a:extLst>
              </p:cNvPr>
              <p:cNvGrpSpPr/>
              <p:nvPr/>
            </p:nvGrpSpPr>
            <p:grpSpPr>
              <a:xfrm>
                <a:off x="1186029" y="472414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87" name="Rechteck: abgerundete Ecken 86">
                  <a:extLst>
                    <a:ext uri="{FF2B5EF4-FFF2-40B4-BE49-F238E27FC236}">
                      <a16:creationId xmlns:a16="http://schemas.microsoft.com/office/drawing/2014/main" xmlns="" id="{3FFAE52A-0165-4F47-9687-972152239468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88" name="Rechteck: abgerundete Ecken 87">
                  <a:extLst>
                    <a:ext uri="{FF2B5EF4-FFF2-40B4-BE49-F238E27FC236}">
                      <a16:creationId xmlns:a16="http://schemas.microsoft.com/office/drawing/2014/main" xmlns="" id="{08DA2E14-266B-434C-B96A-6CB214C3EB07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89" name="Textfeld 88">
                  <a:extLst>
                    <a:ext uri="{FF2B5EF4-FFF2-40B4-BE49-F238E27FC236}">
                      <a16:creationId xmlns:a16="http://schemas.microsoft.com/office/drawing/2014/main" xmlns="" id="{75B3F10B-6A1D-4E89-A3C9-E4EF05D140E1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90" name="Textfeld 89">
                  <a:extLst>
                    <a:ext uri="{FF2B5EF4-FFF2-40B4-BE49-F238E27FC236}">
                      <a16:creationId xmlns:a16="http://schemas.microsoft.com/office/drawing/2014/main" xmlns="" id="{730A44D8-9619-47A8-B60A-69E5FA546242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91" name="Rechteck: abgerundete Ecken 90">
                  <a:extLst>
                    <a:ext uri="{FF2B5EF4-FFF2-40B4-BE49-F238E27FC236}">
                      <a16:creationId xmlns:a16="http://schemas.microsoft.com/office/drawing/2014/main" xmlns="" id="{892313EB-8AF8-4A5C-8716-447EFD46A97B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92" name="Rechteck: abgerundete Ecken 91">
                  <a:extLst>
                    <a:ext uri="{FF2B5EF4-FFF2-40B4-BE49-F238E27FC236}">
                      <a16:creationId xmlns:a16="http://schemas.microsoft.com/office/drawing/2014/main" xmlns="" id="{394CF472-6C78-4CB6-B53F-83A956319D44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93" name="Rechteck: abgerundete Ecken 92">
                  <a:extLst>
                    <a:ext uri="{FF2B5EF4-FFF2-40B4-BE49-F238E27FC236}">
                      <a16:creationId xmlns:a16="http://schemas.microsoft.com/office/drawing/2014/main" xmlns="" id="{93D1E511-B898-4F0F-88AB-3CD0154771A1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94" name="Flussdiagramm: Magnetplattenspeicher 93">
                  <a:extLst>
                    <a:ext uri="{FF2B5EF4-FFF2-40B4-BE49-F238E27FC236}">
                      <a16:creationId xmlns:a16="http://schemas.microsoft.com/office/drawing/2014/main" xmlns="" id="{D1363A64-B0E1-4BAD-A26C-B771835F0441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95" name="Textfeld 94">
                  <a:extLst>
                    <a:ext uri="{FF2B5EF4-FFF2-40B4-BE49-F238E27FC236}">
                      <a16:creationId xmlns:a16="http://schemas.microsoft.com/office/drawing/2014/main" xmlns="" id="{24D4CFF6-FF2A-493D-AA7B-44D15F02A140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xmlns="" id="{398EC40B-4D98-4344-9D86-75E71DACBC4D}"/>
                  </a:ext>
                </a:extLst>
              </p:cNvPr>
              <p:cNvSpPr txBox="1"/>
              <p:nvPr/>
            </p:nvSpPr>
            <p:spPr>
              <a:xfrm>
                <a:off x="1322346" y="5784713"/>
                <a:ext cx="2036961" cy="468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+mj-lt"/>
                  </a:rPr>
                  <a:t>Landesportale</a:t>
                </a:r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xmlns="" id="{1A0B19B3-6899-4B36-8E66-D8E40A16D83A}"/>
                </a:ext>
              </a:extLst>
            </p:cNvPr>
            <p:cNvGrpSpPr/>
            <p:nvPr/>
          </p:nvGrpSpPr>
          <p:grpSpPr>
            <a:xfrm>
              <a:off x="5965493" y="709563"/>
              <a:ext cx="2237905" cy="1662746"/>
              <a:chOff x="5728008" y="1821562"/>
              <a:chExt cx="2237905" cy="1662746"/>
            </a:xfrm>
          </p:grpSpPr>
          <p:grpSp>
            <p:nvGrpSpPr>
              <p:cNvPr id="74" name="Gruppieren 73">
                <a:extLst>
                  <a:ext uri="{FF2B5EF4-FFF2-40B4-BE49-F238E27FC236}">
                    <a16:creationId xmlns:a16="http://schemas.microsoft.com/office/drawing/2014/main" xmlns="" id="{35D58124-408B-4381-AA38-932F0BCCCC7C}"/>
                  </a:ext>
                </a:extLst>
              </p:cNvPr>
              <p:cNvGrpSpPr/>
              <p:nvPr/>
            </p:nvGrpSpPr>
            <p:grpSpPr>
              <a:xfrm>
                <a:off x="5728008" y="182156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76" name="Rechteck: abgerundete Ecken 75">
                  <a:extLst>
                    <a:ext uri="{FF2B5EF4-FFF2-40B4-BE49-F238E27FC236}">
                      <a16:creationId xmlns:a16="http://schemas.microsoft.com/office/drawing/2014/main" xmlns="" id="{80314CEE-9402-4FF4-92C8-77CD20D6F022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77" name="Rechteck: abgerundete Ecken 76">
                  <a:extLst>
                    <a:ext uri="{FF2B5EF4-FFF2-40B4-BE49-F238E27FC236}">
                      <a16:creationId xmlns:a16="http://schemas.microsoft.com/office/drawing/2014/main" xmlns="" id="{B1A3AB6A-212E-4703-98E8-5B8B9255D80D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78" name="Textfeld 77">
                  <a:extLst>
                    <a:ext uri="{FF2B5EF4-FFF2-40B4-BE49-F238E27FC236}">
                      <a16:creationId xmlns:a16="http://schemas.microsoft.com/office/drawing/2014/main" xmlns="" id="{52FF8C00-B456-4C96-9554-A3ABB0C86CB5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79" name="Textfeld 78">
                  <a:extLst>
                    <a:ext uri="{FF2B5EF4-FFF2-40B4-BE49-F238E27FC236}">
                      <a16:creationId xmlns:a16="http://schemas.microsoft.com/office/drawing/2014/main" xmlns="" id="{665E0E4F-C991-4486-8F4A-677086EF695E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80" name="Rechteck: abgerundete Ecken 79">
                  <a:extLst>
                    <a:ext uri="{FF2B5EF4-FFF2-40B4-BE49-F238E27FC236}">
                      <a16:creationId xmlns:a16="http://schemas.microsoft.com/office/drawing/2014/main" xmlns="" id="{5BD6F8C5-9083-458B-B45B-BA660902761B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81" name="Rechteck: abgerundete Ecken 80">
                  <a:extLst>
                    <a:ext uri="{FF2B5EF4-FFF2-40B4-BE49-F238E27FC236}">
                      <a16:creationId xmlns:a16="http://schemas.microsoft.com/office/drawing/2014/main" xmlns="" id="{CA9C5D11-92BF-4A40-B64F-547755569BEE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82" name="Rechteck: abgerundete Ecken 81">
                  <a:extLst>
                    <a:ext uri="{FF2B5EF4-FFF2-40B4-BE49-F238E27FC236}">
                      <a16:creationId xmlns:a16="http://schemas.microsoft.com/office/drawing/2014/main" xmlns="" id="{BC1E68E0-ACD0-4736-A84D-B7FF8F16FDC0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83" name="Flussdiagramm: Magnetplattenspeicher 82">
                  <a:extLst>
                    <a:ext uri="{FF2B5EF4-FFF2-40B4-BE49-F238E27FC236}">
                      <a16:creationId xmlns:a16="http://schemas.microsoft.com/office/drawing/2014/main" xmlns="" id="{8822FBB9-EFFC-4A72-A212-10DA384B3FC6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84" name="Textfeld 83">
                  <a:extLst>
                    <a:ext uri="{FF2B5EF4-FFF2-40B4-BE49-F238E27FC236}">
                      <a16:creationId xmlns:a16="http://schemas.microsoft.com/office/drawing/2014/main" xmlns="" id="{2B58E743-EDFA-4151-A3A8-F8E02C2CB8F2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xmlns="" id="{57D886B0-0EF5-4038-BF68-C5188AC146BB}"/>
                  </a:ext>
                </a:extLst>
              </p:cNvPr>
              <p:cNvSpPr txBox="1"/>
              <p:nvPr/>
            </p:nvSpPr>
            <p:spPr>
              <a:xfrm>
                <a:off x="6277505" y="2944005"/>
                <a:ext cx="1621357" cy="540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Fachporta</a:t>
                </a:r>
                <a:endParaRPr lang="de-DE" dirty="0"/>
              </a:p>
            </p:txBody>
          </p:sp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xmlns="" id="{A5548E18-E2C6-4969-8FDB-0B3B38F70B25}"/>
                </a:ext>
              </a:extLst>
            </p:cNvPr>
            <p:cNvGrpSpPr/>
            <p:nvPr/>
          </p:nvGrpSpPr>
          <p:grpSpPr>
            <a:xfrm>
              <a:off x="6117893" y="861963"/>
              <a:ext cx="2237905" cy="1662746"/>
              <a:chOff x="5728008" y="1821562"/>
              <a:chExt cx="2237905" cy="1662746"/>
            </a:xfrm>
          </p:grpSpPr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xmlns="" id="{7E83906D-F553-4BB6-A18C-B2C421143D17}"/>
                  </a:ext>
                </a:extLst>
              </p:cNvPr>
              <p:cNvGrpSpPr/>
              <p:nvPr/>
            </p:nvGrpSpPr>
            <p:grpSpPr>
              <a:xfrm>
                <a:off x="5728008" y="182156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65" name="Rechteck: abgerundete Ecken 64">
                  <a:extLst>
                    <a:ext uri="{FF2B5EF4-FFF2-40B4-BE49-F238E27FC236}">
                      <a16:creationId xmlns:a16="http://schemas.microsoft.com/office/drawing/2014/main" xmlns="" id="{B37EB8FA-1063-4D1D-A361-A7E2F3AE91E9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66" name="Rechteck: abgerundete Ecken 65">
                  <a:extLst>
                    <a:ext uri="{FF2B5EF4-FFF2-40B4-BE49-F238E27FC236}">
                      <a16:creationId xmlns:a16="http://schemas.microsoft.com/office/drawing/2014/main" xmlns="" id="{3E3C547D-DDA8-48B3-AE6B-E50FF33BDF79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xmlns="" id="{BB050399-EFA5-49A9-8EAF-FEDF3516CDFD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68" name="Textfeld 67">
                  <a:extLst>
                    <a:ext uri="{FF2B5EF4-FFF2-40B4-BE49-F238E27FC236}">
                      <a16:creationId xmlns:a16="http://schemas.microsoft.com/office/drawing/2014/main" xmlns="" id="{F89B9AA5-EA92-4FA7-AD39-D122AB1E9D80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69" name="Rechteck: abgerundete Ecken 68">
                  <a:extLst>
                    <a:ext uri="{FF2B5EF4-FFF2-40B4-BE49-F238E27FC236}">
                      <a16:creationId xmlns:a16="http://schemas.microsoft.com/office/drawing/2014/main" xmlns="" id="{866AA995-E826-4F3F-8ED7-843F9A809AC4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70" name="Rechteck: abgerundete Ecken 69">
                  <a:extLst>
                    <a:ext uri="{FF2B5EF4-FFF2-40B4-BE49-F238E27FC236}">
                      <a16:creationId xmlns:a16="http://schemas.microsoft.com/office/drawing/2014/main" xmlns="" id="{A7D6FD32-379C-4262-9DEC-D206597DEA6B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71" name="Rechteck: abgerundete Ecken 70">
                  <a:extLst>
                    <a:ext uri="{FF2B5EF4-FFF2-40B4-BE49-F238E27FC236}">
                      <a16:creationId xmlns:a16="http://schemas.microsoft.com/office/drawing/2014/main" xmlns="" id="{01436DAE-0A24-437B-9BA4-696E6D7550F5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72" name="Flussdiagramm: Magnetplattenspeicher 71">
                  <a:extLst>
                    <a:ext uri="{FF2B5EF4-FFF2-40B4-BE49-F238E27FC236}">
                      <a16:creationId xmlns:a16="http://schemas.microsoft.com/office/drawing/2014/main" xmlns="" id="{E91582EA-E065-40BD-B4C0-D3637AF0B03B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73" name="Textfeld 72">
                  <a:extLst>
                    <a:ext uri="{FF2B5EF4-FFF2-40B4-BE49-F238E27FC236}">
                      <a16:creationId xmlns:a16="http://schemas.microsoft.com/office/drawing/2014/main" xmlns="" id="{5401101D-0149-43B5-B773-D5FE99BA01A0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xmlns="" id="{A0432A83-10F7-46AE-8C76-132E58F77B14}"/>
                  </a:ext>
                </a:extLst>
              </p:cNvPr>
              <p:cNvSpPr txBox="1"/>
              <p:nvPr/>
            </p:nvSpPr>
            <p:spPr>
              <a:xfrm>
                <a:off x="6277505" y="2944005"/>
                <a:ext cx="1621357" cy="540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Fachport</a:t>
                </a:r>
                <a:endParaRPr lang="de-DE" dirty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xmlns="" id="{87F96590-8CCA-4248-878D-CBBF77179D8D}"/>
                </a:ext>
              </a:extLst>
            </p:cNvPr>
            <p:cNvGrpSpPr/>
            <p:nvPr/>
          </p:nvGrpSpPr>
          <p:grpSpPr>
            <a:xfrm>
              <a:off x="6270293" y="1014363"/>
              <a:ext cx="2857696" cy="1525516"/>
              <a:chOff x="5728008" y="1821562"/>
              <a:chExt cx="2857696" cy="1525516"/>
            </a:xfrm>
          </p:grpSpPr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xmlns="" id="{0227714B-7B47-452E-916F-BC9554809D21}"/>
                  </a:ext>
                </a:extLst>
              </p:cNvPr>
              <p:cNvGrpSpPr/>
              <p:nvPr/>
            </p:nvGrpSpPr>
            <p:grpSpPr>
              <a:xfrm>
                <a:off x="5728008" y="1821562"/>
                <a:ext cx="2237905" cy="1500571"/>
                <a:chOff x="1033768" y="884218"/>
                <a:chExt cx="7033440" cy="5055733"/>
              </a:xfrm>
            </p:grpSpPr>
            <p:sp>
              <p:nvSpPr>
                <p:cNvPr id="54" name="Rechteck: abgerundete Ecken 53">
                  <a:extLst>
                    <a:ext uri="{FF2B5EF4-FFF2-40B4-BE49-F238E27FC236}">
                      <a16:creationId xmlns:a16="http://schemas.microsoft.com/office/drawing/2014/main" xmlns="" id="{ED5F59E8-1787-4226-ADB6-0EE14A709BA8}"/>
                    </a:ext>
                  </a:extLst>
                </p:cNvPr>
                <p:cNvSpPr/>
                <p:nvPr/>
              </p:nvSpPr>
              <p:spPr>
                <a:xfrm>
                  <a:off x="1033768" y="884218"/>
                  <a:ext cx="7033440" cy="505573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55" name="Rechteck: abgerundete Ecken 54">
                  <a:extLst>
                    <a:ext uri="{FF2B5EF4-FFF2-40B4-BE49-F238E27FC236}">
                      <a16:creationId xmlns:a16="http://schemas.microsoft.com/office/drawing/2014/main" xmlns="" id="{119E8226-6028-406E-8473-2661AA30AA2D}"/>
                    </a:ext>
                  </a:extLst>
                </p:cNvPr>
                <p:cNvSpPr/>
                <p:nvPr/>
              </p:nvSpPr>
              <p:spPr>
                <a:xfrm>
                  <a:off x="1514830" y="4731541"/>
                  <a:ext cx="6127940" cy="1032863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xmlns="" id="{F1E082E8-42B0-4A0A-BB6D-7258B2C6A1B4}"/>
                    </a:ext>
                  </a:extLst>
                </p:cNvPr>
                <p:cNvSpPr txBox="1"/>
                <p:nvPr/>
              </p:nvSpPr>
              <p:spPr>
                <a:xfrm>
                  <a:off x="1660143" y="2560718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IT-DLZ</a:t>
                  </a:r>
                </a:p>
              </p:txBody>
            </p:sp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xmlns="" id="{53A100A8-EB5F-40F0-8B0B-F85CBB989B25}"/>
                    </a:ext>
                  </a:extLst>
                </p:cNvPr>
                <p:cNvSpPr txBox="1"/>
                <p:nvPr/>
              </p:nvSpPr>
              <p:spPr>
                <a:xfrm>
                  <a:off x="1660140" y="3838890"/>
                  <a:ext cx="978570" cy="33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500" dirty="0"/>
                    <a:t>AKDB</a:t>
                  </a:r>
                </a:p>
              </p:txBody>
            </p:sp>
            <p:sp>
              <p:nvSpPr>
                <p:cNvPr id="58" name="Rechteck: abgerundete Ecken 57">
                  <a:extLst>
                    <a:ext uri="{FF2B5EF4-FFF2-40B4-BE49-F238E27FC236}">
                      <a16:creationId xmlns:a16="http://schemas.microsoft.com/office/drawing/2014/main" xmlns="" id="{3E1B0D8D-00F3-4C30-BDF8-FF955970A480}"/>
                    </a:ext>
                  </a:extLst>
                </p:cNvPr>
                <p:cNvSpPr/>
                <p:nvPr/>
              </p:nvSpPr>
              <p:spPr>
                <a:xfrm>
                  <a:off x="1345592" y="1215963"/>
                  <a:ext cx="6524087" cy="3415998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/>
                </a:p>
              </p:txBody>
            </p:sp>
            <p:sp>
              <p:nvSpPr>
                <p:cNvPr id="59" name="Rechteck: abgerundete Ecken 58">
                  <a:extLst>
                    <a:ext uri="{FF2B5EF4-FFF2-40B4-BE49-F238E27FC236}">
                      <a16:creationId xmlns:a16="http://schemas.microsoft.com/office/drawing/2014/main" xmlns="" id="{8FE04B6D-EA0B-4400-8BB3-0FD555DEB5D9}"/>
                    </a:ext>
                  </a:extLst>
                </p:cNvPr>
                <p:cNvSpPr/>
                <p:nvPr/>
              </p:nvSpPr>
              <p:spPr>
                <a:xfrm>
                  <a:off x="1524558" y="1500222"/>
                  <a:ext cx="6127940" cy="1648537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60" name="Rechteck: abgerundete Ecken 59">
                  <a:extLst>
                    <a:ext uri="{FF2B5EF4-FFF2-40B4-BE49-F238E27FC236}">
                      <a16:creationId xmlns:a16="http://schemas.microsoft.com/office/drawing/2014/main" xmlns="" id="{EDB2C336-B9A0-4E18-BB7F-8CA3573A0654}"/>
                    </a:ext>
                  </a:extLst>
                </p:cNvPr>
                <p:cNvSpPr/>
                <p:nvPr/>
              </p:nvSpPr>
              <p:spPr>
                <a:xfrm>
                  <a:off x="1524558" y="3255697"/>
                  <a:ext cx="6127940" cy="1158770"/>
                </a:xfrm>
                <a:prstGeom prst="round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61" name="Flussdiagramm: Magnetplattenspeicher 60">
                  <a:extLst>
                    <a:ext uri="{FF2B5EF4-FFF2-40B4-BE49-F238E27FC236}">
                      <a16:creationId xmlns:a16="http://schemas.microsoft.com/office/drawing/2014/main" xmlns="" id="{19DC463F-0E0A-49D4-8EAC-C2A16F6E6348}"/>
                    </a:ext>
                  </a:extLst>
                </p:cNvPr>
                <p:cNvSpPr/>
                <p:nvPr/>
              </p:nvSpPr>
              <p:spPr>
                <a:xfrm>
                  <a:off x="4224254" y="1703579"/>
                  <a:ext cx="877784" cy="128617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500" dirty="0"/>
                </a:p>
              </p:txBody>
            </p:sp>
            <p:sp>
              <p:nvSpPr>
                <p:cNvPr id="62" name="Textfeld 61">
                  <a:extLst>
                    <a:ext uri="{FF2B5EF4-FFF2-40B4-BE49-F238E27FC236}">
                      <a16:creationId xmlns:a16="http://schemas.microsoft.com/office/drawing/2014/main" xmlns="" id="{70FABEF1-938B-45F2-994A-9BC092496A85}"/>
                    </a:ext>
                  </a:extLst>
                </p:cNvPr>
                <p:cNvSpPr txBox="1"/>
                <p:nvPr/>
              </p:nvSpPr>
              <p:spPr>
                <a:xfrm>
                  <a:off x="1594043" y="2879478"/>
                  <a:ext cx="1044670" cy="570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de-DE" sz="500" dirty="0"/>
                </a:p>
              </p:txBody>
            </p:sp>
          </p:grp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xmlns="" id="{8425B088-FD78-41D5-BF3F-2B4B4EB63219}"/>
                  </a:ext>
                </a:extLst>
              </p:cNvPr>
              <p:cNvSpPr txBox="1"/>
              <p:nvPr/>
            </p:nvSpPr>
            <p:spPr>
              <a:xfrm>
                <a:off x="6057960" y="2878815"/>
                <a:ext cx="2527744" cy="468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latin typeface="+mj-lt"/>
                  </a:rPr>
                  <a:t>Fachportale</a:t>
                </a:r>
              </a:p>
            </p:txBody>
          </p:sp>
        </p:grp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xmlns="" id="{329EC857-87B6-4A3F-A17D-698ECB461361}"/>
                </a:ext>
              </a:extLst>
            </p:cNvPr>
            <p:cNvSpPr txBox="1"/>
            <p:nvPr/>
          </p:nvSpPr>
          <p:spPr>
            <a:xfrm>
              <a:off x="4566219" y="6350166"/>
              <a:ext cx="1011676" cy="36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>
                  <a:latin typeface="+mj-lt"/>
                </a:rPr>
                <a:t>NdB</a:t>
              </a:r>
              <a:endParaRPr lang="de-DE" sz="1400" dirty="0">
                <a:latin typeface="+mj-lt"/>
              </a:endParaRPr>
            </a:p>
          </p:txBody>
        </p:sp>
        <p:sp>
          <p:nvSpPr>
            <p:cNvPr id="47" name="Flussdiagramm: Prozess 46">
              <a:extLst>
                <a:ext uri="{FF2B5EF4-FFF2-40B4-BE49-F238E27FC236}">
                  <a16:creationId xmlns:a16="http://schemas.microsoft.com/office/drawing/2014/main" xmlns="" id="{10C9F088-E1E6-4CF4-B736-B177303C37BF}"/>
                </a:ext>
              </a:extLst>
            </p:cNvPr>
            <p:cNvSpPr/>
            <p:nvPr/>
          </p:nvSpPr>
          <p:spPr>
            <a:xfrm>
              <a:off x="3503485" y="2872245"/>
              <a:ext cx="2614408" cy="1167319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dirty="0"/>
                <a:t>Online Gateway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dirty="0"/>
                <a:t>Interoperabilität</a:t>
              </a:r>
            </a:p>
          </p:txBody>
        </p: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xmlns="" id="{0120DFAA-E547-4248-A22A-6ABD1E2F8220}"/>
                </a:ext>
              </a:extLst>
            </p:cNvPr>
            <p:cNvCxnSpPr>
              <a:cxnSpLocks/>
            </p:cNvCxnSpPr>
            <p:nvPr/>
          </p:nvCxnSpPr>
          <p:spPr>
            <a:xfrm>
              <a:off x="2994955" y="1610841"/>
              <a:ext cx="1557281" cy="117381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>
              <a:extLst>
                <a:ext uri="{FF2B5EF4-FFF2-40B4-BE49-F238E27FC236}">
                  <a16:creationId xmlns:a16="http://schemas.microsoft.com/office/drawing/2014/main" xmlns="" id="{6B31C93F-8EFB-4F64-9496-68A1323B8A90}"/>
                </a:ext>
              </a:extLst>
            </p:cNvPr>
            <p:cNvCxnSpPr>
              <a:cxnSpLocks/>
            </p:cNvCxnSpPr>
            <p:nvPr/>
          </p:nvCxnSpPr>
          <p:spPr>
            <a:xfrm>
              <a:off x="4946812" y="4120616"/>
              <a:ext cx="1217980" cy="120489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xmlns="" id="{D3A65D1B-1A55-4088-9D50-04EE659E5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3555" y="4126385"/>
              <a:ext cx="1152664" cy="1249752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xmlns="" id="{4489CCD9-450E-4EA4-BF0F-B5DB9927C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9783" y="1635968"/>
              <a:ext cx="820030" cy="114868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458CD55A-BE63-4389-B122-00B5EA948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FD2017-1385-462A-99D2-ED0223A1C971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72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165BD3BC-C3D1-4B9C-BFBA-596862F7F1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0" r="4240"/>
          <a:stretch/>
        </p:blipFill>
        <p:spPr>
          <a:xfrm>
            <a:off x="6168008" y="3933056"/>
            <a:ext cx="4104456" cy="2647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CB29D1-5DAE-4460-9A75-0D2AD840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Digitalisierungsprogramm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0839EED-F3EC-4079-BD1D-9958DB067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Digitalisierungsprogramm Bund</a:t>
            </a:r>
          </a:p>
          <a:p>
            <a:endParaRPr lang="de-DE" dirty="0"/>
          </a:p>
          <a:p>
            <a:r>
              <a:rPr lang="de-DE" dirty="0"/>
              <a:t>Digitalisierungsprogramm Föderal</a:t>
            </a:r>
          </a:p>
          <a:p>
            <a:pPr lvl="1"/>
            <a:r>
              <a:rPr lang="de-DE" dirty="0"/>
              <a:t>OZG Informationsplattform</a:t>
            </a:r>
          </a:p>
          <a:p>
            <a:pPr lvl="1"/>
            <a:r>
              <a:rPr lang="de-DE" dirty="0"/>
              <a:t>14 Themenfelder – FF je ein Land</a:t>
            </a:r>
          </a:p>
          <a:p>
            <a:pPr lvl="1"/>
            <a:r>
              <a:rPr lang="de-DE" dirty="0"/>
              <a:t>FIM Artefakte zur Nachnutzung</a:t>
            </a:r>
          </a:p>
          <a:p>
            <a:pPr lvl="1"/>
            <a:r>
              <a:rPr lang="de-DE" dirty="0"/>
              <a:t>„Einer für Alle/einer für viele“ Prinzip</a:t>
            </a:r>
          </a:p>
          <a:p>
            <a:pPr lvl="1"/>
            <a:r>
              <a:rPr lang="de-DE" dirty="0"/>
              <a:t>Einbindung der Kommunen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EE6BDFA-B430-4321-9230-46D8AA2BF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1" b="7541"/>
          <a:stretch/>
        </p:blipFill>
        <p:spPr>
          <a:xfrm>
            <a:off x="6239694" y="1412776"/>
            <a:ext cx="4104456" cy="244827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D98B05B-5EE6-4B80-9B4C-22A5AFAC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653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ED58A3B8-20B7-4161-B3E0-739E3FF7F7B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gray">
          <a:xfrm>
            <a:off x="10128608" y="476673"/>
            <a:ext cx="1440000" cy="5004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6D95B5-3D8B-4FCC-8B08-8AB2FE44317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Herzlich Willkommen</a:t>
            </a:r>
          </a:p>
        </p:txBody>
      </p:sp>
    </p:spTree>
    <p:extLst>
      <p:ext uri="{BB962C8B-B14F-4D97-AF65-F5344CB8AC3E}">
        <p14:creationId xmlns:p14="http://schemas.microsoft.com/office/powerpoint/2010/main" val="419615981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B814183-8C0C-4D51-8487-1C54482D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„Einer für alle/einer für viele“ Prinzip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31692C8-FF6E-41CA-AE37-8A6DE2BAA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76872"/>
            <a:ext cx="9321800" cy="4104455"/>
          </a:xfrm>
        </p:spPr>
        <p:txBody>
          <a:bodyPr>
            <a:normAutofit fontScale="77500" lnSpcReduction="20000"/>
          </a:bodyPr>
          <a:lstStyle/>
          <a:p>
            <a:r>
              <a:rPr lang="de-DE" b="1" dirty="0"/>
              <a:t>Organisatorische Rahmenbedingungen</a:t>
            </a:r>
          </a:p>
          <a:p>
            <a:pPr lvl="1"/>
            <a:r>
              <a:rPr lang="de-DE" dirty="0"/>
              <a:t>Rollen im Zuge des Digitalisierungsprogramms Föderal, wie Themenfeld-Federführer, Serviceverantwortliche</a:t>
            </a:r>
          </a:p>
          <a:p>
            <a:pPr lvl="1"/>
            <a:r>
              <a:rPr lang="de-DE" dirty="0"/>
              <a:t>Rollen innerhalb der Länder, OZG-Koordinator Land, OZG-Koordinator Ressort</a:t>
            </a:r>
          </a:p>
          <a:p>
            <a:pPr lvl="1"/>
            <a:r>
              <a:rPr lang="de-DE" dirty="0"/>
              <a:t>Programmmanagement und Informationsplattform</a:t>
            </a:r>
          </a:p>
          <a:p>
            <a:pPr lvl="1"/>
            <a:endParaRPr lang="de-DE" dirty="0"/>
          </a:p>
          <a:p>
            <a:r>
              <a:rPr lang="de-DE" b="1" dirty="0"/>
              <a:t>Rechtliche Rahmenbedingungen</a:t>
            </a:r>
          </a:p>
          <a:p>
            <a:pPr lvl="1"/>
            <a:r>
              <a:rPr lang="de-DE" dirty="0"/>
              <a:t>FIT-Store</a:t>
            </a:r>
          </a:p>
          <a:p>
            <a:pPr lvl="1"/>
            <a:r>
              <a:rPr lang="de-DE" dirty="0"/>
              <a:t>Blaupause Verwaltungsabkommen</a:t>
            </a:r>
          </a:p>
          <a:p>
            <a:pPr lvl="1"/>
            <a:endParaRPr lang="de-DE" dirty="0"/>
          </a:p>
          <a:p>
            <a:r>
              <a:rPr lang="de-DE" b="1" dirty="0"/>
              <a:t>Technische Rahmenbedingungen</a:t>
            </a:r>
          </a:p>
          <a:p>
            <a:pPr lvl="1"/>
            <a:r>
              <a:rPr lang="de-DE" dirty="0"/>
              <a:t>FIT-Connect</a:t>
            </a:r>
          </a:p>
          <a:p>
            <a:pPr lvl="1"/>
            <a:endParaRPr lang="de-DE" dirty="0"/>
          </a:p>
          <a:p>
            <a:r>
              <a:rPr lang="de-DE" b="1" dirty="0"/>
              <a:t>Finanzielle Rahmenbedingungen</a:t>
            </a:r>
          </a:p>
          <a:p>
            <a:pPr lvl="1"/>
            <a:r>
              <a:rPr lang="de-DE" dirty="0"/>
              <a:t>Digitalisierungsbudget</a:t>
            </a:r>
          </a:p>
          <a:p>
            <a:pPr lvl="1"/>
            <a:r>
              <a:rPr lang="de-DE" dirty="0" err="1"/>
              <a:t>KoaV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BD27414-F376-4158-83E1-DCB100BD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145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993CEE-5611-4650-BAA9-B44FD369F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Bayern im Bund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176D788-72E8-49EB-A426-FF0E1540F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Unternehmenskonto (FF)</a:t>
            </a:r>
          </a:p>
          <a:p>
            <a:r>
              <a:rPr lang="de-DE" dirty="0"/>
              <a:t>Interoperable Servicekonten (FF)</a:t>
            </a:r>
          </a:p>
          <a:p>
            <a:r>
              <a:rPr lang="de-DE" dirty="0"/>
              <a:t>Aufbau Portalverbund (Pilotprojekt-Partner)</a:t>
            </a:r>
          </a:p>
          <a:p>
            <a:r>
              <a:rPr lang="de-DE" dirty="0"/>
              <a:t>Registermodernisierung (FF mit HH)</a:t>
            </a:r>
          </a:p>
          <a:p>
            <a:r>
              <a:rPr lang="de-DE" dirty="0"/>
              <a:t>Standards / Schnittstellen (FF mit SH)</a:t>
            </a:r>
          </a:p>
          <a:p>
            <a:r>
              <a:rPr lang="de-DE" dirty="0"/>
              <a:t>Themenfeld Forschen &amp; Fördern (FF)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1B9CD3E-7D7B-47CF-A272-144D60C0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47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6107FF6A-ADB8-4911-88F3-9DB133A33508}"/>
              </a:ext>
            </a:extLst>
          </p:cNvPr>
          <p:cNvSpPr/>
          <p:nvPr/>
        </p:nvSpPr>
        <p:spPr>
          <a:xfrm>
            <a:off x="1199456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Die Zeit vor OZG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C15DCA46-B553-4BBB-93FC-94E6C9994FAF}"/>
              </a:ext>
            </a:extLst>
          </p:cNvPr>
          <p:cNvSpPr/>
          <p:nvPr/>
        </p:nvSpPr>
        <p:spPr>
          <a:xfrm>
            <a:off x="1199456" y="4117200"/>
            <a:ext cx="3816424" cy="20162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Bayern: Status Quo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977DBF82-FDE7-43A4-902A-C4E190B8E8AF}"/>
              </a:ext>
            </a:extLst>
          </p:cNvPr>
          <p:cNvSpPr/>
          <p:nvPr/>
        </p:nvSpPr>
        <p:spPr>
          <a:xfrm>
            <a:off x="5035178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Zukunft: Innovation und Flächendeckung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A71E6F98-AAE2-4586-BB1D-24CD83D326C5}"/>
              </a:ext>
            </a:extLst>
          </p:cNvPr>
          <p:cNvSpPr/>
          <p:nvPr/>
        </p:nvSpPr>
        <p:spPr>
          <a:xfrm>
            <a:off x="5047878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– Bund: Koordination und Kundenorientierung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FA0544BF-C65A-4623-AFE0-EEA60A2A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628775"/>
            <a:ext cx="9321800" cy="792163"/>
          </a:xfrm>
        </p:spPr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56F226FD-F17A-44BD-AC17-76E76C38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9797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E36386-F2CB-4B38-9AF6-0180C359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OZG Masterplan – Roadmap 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9F9A3FA-D49C-4A33-8592-7B08C65E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708275"/>
            <a:ext cx="4224040" cy="3387725"/>
          </a:xfrm>
        </p:spPr>
        <p:txBody>
          <a:bodyPr/>
          <a:lstStyle/>
          <a:p>
            <a:r>
              <a:rPr lang="de-DE" dirty="0"/>
              <a:t>TOP 54 OZG-Leistungen bis Ende 2020</a:t>
            </a:r>
          </a:p>
          <a:p>
            <a:endParaRPr lang="de-DE" dirty="0"/>
          </a:p>
          <a:p>
            <a:r>
              <a:rPr lang="de-DE" dirty="0"/>
              <a:t>Steuerung über Monitoring-Tool und Berichte im Ministerrat</a:t>
            </a:r>
          </a:p>
          <a:p>
            <a:endParaRPr lang="de-DE" dirty="0"/>
          </a:p>
          <a:p>
            <a:r>
              <a:rPr lang="de-DE" dirty="0"/>
              <a:t>Feste Strukturen über OZG-Umsetzungsgremium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0EE9B89-CDA0-4ED2-8C56-8E20F255B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2091531"/>
            <a:ext cx="3254988" cy="4583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22F6D2C-31B6-4703-B8DD-A65FE0EF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4997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E36386-F2CB-4B38-9AF6-0180C359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OZG Masterplan – und die Kommunen?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9F9A3FA-D49C-4A33-8592-7B08C65E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04865"/>
            <a:ext cx="9321800" cy="389113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Kommunen = Gesicht der Verwaltung – nur mit ihnen kann die OZG-Umsetzung gelingen!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BayernPortal</a:t>
            </a:r>
            <a:r>
              <a:rPr lang="de-DE" dirty="0"/>
              <a:t> mit Basisdiensten dauerhaft betriebskostenfrei</a:t>
            </a:r>
          </a:p>
          <a:p>
            <a:endParaRPr lang="de-DE" dirty="0"/>
          </a:p>
          <a:p>
            <a:r>
              <a:rPr lang="de-DE" dirty="0"/>
              <a:t>Sofern kein Angebot am Markt: zentrale Anträge durch den Freistaat Bayern</a:t>
            </a:r>
          </a:p>
          <a:p>
            <a:endParaRPr lang="de-DE" dirty="0"/>
          </a:p>
          <a:p>
            <a:r>
              <a:rPr lang="de-DE" dirty="0"/>
              <a:t>Finanzielle Unterstützung durch das Förderprogramm „digitales Rathaus“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6FD80ED-584A-4E51-939E-5D82B513C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254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1923AF0-84FE-4D8A-8BE8-F33766FC3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Digitales Rathaus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F808AB3-73B4-41B7-A4A1-85E062D19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</a:rPr>
              <a:t>Förderprogramm für Kommunen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Ziel: Unterstützung bei der OZG Umsetzung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Start: Oktober 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Förderrichtlinie und weitere Infos unter </a:t>
            </a:r>
            <a:r>
              <a:rPr lang="de-DE" sz="1600" dirty="0">
                <a:solidFill>
                  <a:schemeClr val="accent1"/>
                </a:solidFill>
              </a:rPr>
              <a:t>www.digitales-rathaus.bayern</a:t>
            </a:r>
          </a:p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</a:rPr>
              <a:t>Ausbildung von sog. Digitallotsen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Ziel: Mitarbeiter fit machen für Digitalisierung der Verwaltung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„Grundkurs Digitallotse“ zusammen mit BVS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Freistaat übernimmt 80 % d. Seminargebühren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8FEA4CF-6655-4162-BEF0-5D143C3F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7653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xmlns="" id="{E9774672-C197-4E8D-A275-581CD23CAEF7}"/>
              </a:ext>
            </a:extLst>
          </p:cNvPr>
          <p:cNvGraphicFramePr/>
          <p:nvPr/>
        </p:nvGraphicFramePr>
        <p:xfrm>
          <a:off x="1221565" y="1845410"/>
          <a:ext cx="8141568" cy="4577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Pfeil: nach unten 20">
            <a:extLst>
              <a:ext uri="{FF2B5EF4-FFF2-40B4-BE49-F238E27FC236}">
                <a16:creationId xmlns:a16="http://schemas.microsoft.com/office/drawing/2014/main" xmlns="" id="{88A92C71-6162-4C08-9C57-4B327950AD77}"/>
              </a:ext>
            </a:extLst>
          </p:cNvPr>
          <p:cNvSpPr/>
          <p:nvPr/>
        </p:nvSpPr>
        <p:spPr>
          <a:xfrm>
            <a:off x="7494575" y="2578072"/>
            <a:ext cx="230020" cy="559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xmlns="" id="{485A9B92-4EAD-491D-9AEE-E173B7CCCFC5}"/>
              </a:ext>
            </a:extLst>
          </p:cNvPr>
          <p:cNvGrpSpPr/>
          <p:nvPr/>
        </p:nvGrpSpPr>
        <p:grpSpPr>
          <a:xfrm>
            <a:off x="7277004" y="1536428"/>
            <a:ext cx="1945890" cy="972945"/>
            <a:chOff x="5259148" y="1034548"/>
            <a:chExt cx="1945890" cy="972945"/>
          </a:xfrm>
        </p:grpSpPr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xmlns="" id="{736D61BA-2264-49E8-8F0D-25046E6B7D95}"/>
                </a:ext>
              </a:extLst>
            </p:cNvPr>
            <p:cNvSpPr/>
            <p:nvPr/>
          </p:nvSpPr>
          <p:spPr>
            <a:xfrm>
              <a:off x="5259148" y="1034548"/>
              <a:ext cx="1945890" cy="9729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hteck: abgerundete Ecken 4">
              <a:extLst>
                <a:ext uri="{FF2B5EF4-FFF2-40B4-BE49-F238E27FC236}">
                  <a16:creationId xmlns:a16="http://schemas.microsoft.com/office/drawing/2014/main" xmlns="" id="{9A4C31FA-A141-4B80-B35F-91770F1F48E9}"/>
                </a:ext>
              </a:extLst>
            </p:cNvPr>
            <p:cNvSpPr txBox="1"/>
            <p:nvPr/>
          </p:nvSpPr>
          <p:spPr>
            <a:xfrm>
              <a:off x="5306643" y="1082043"/>
              <a:ext cx="1850900" cy="877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700" dirty="0" err="1"/>
                <a:t>Digilabs</a:t>
              </a:r>
              <a:endParaRPr lang="de-DE" sz="1700" dirty="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9E562ED2-D1B8-4531-9572-28182E3D61A9}"/>
              </a:ext>
            </a:extLst>
          </p:cNvPr>
          <p:cNvSpPr txBox="1"/>
          <p:nvPr/>
        </p:nvSpPr>
        <p:spPr>
          <a:xfrm>
            <a:off x="3647728" y="4221088"/>
            <a:ext cx="3346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+mj-lt"/>
              </a:rPr>
              <a:t>OZG Kreislauf</a:t>
            </a:r>
          </a:p>
          <a:p>
            <a:pPr algn="ctr"/>
            <a:r>
              <a:rPr lang="de-DE" sz="2800" dirty="0">
                <a:latin typeface="+mj-lt"/>
              </a:rPr>
              <a:t>mit Schwerpunkten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348F550-E369-4D83-911A-95673D7627DA}"/>
              </a:ext>
            </a:extLst>
          </p:cNvPr>
          <p:cNvSpPr txBox="1"/>
          <p:nvPr/>
        </p:nvSpPr>
        <p:spPr>
          <a:xfrm>
            <a:off x="8181796" y="3127887"/>
            <a:ext cx="188843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Nachnutzung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Portalverbund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Anbindung der Kommunen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Antragsmanager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Microservices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Bayern-ID, Authentifizierung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Bezahldienste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j-lt"/>
              </a:rPr>
              <a:t>BayernStandard</a:t>
            </a:r>
            <a:endParaRPr lang="de-DE" sz="11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FIT-Store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D70A89DD-26D5-4753-920A-75D90B1E3D3D}"/>
              </a:ext>
            </a:extLst>
          </p:cNvPr>
          <p:cNvSpPr txBox="1"/>
          <p:nvPr/>
        </p:nvSpPr>
        <p:spPr>
          <a:xfrm>
            <a:off x="7494575" y="5098800"/>
            <a:ext cx="2399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Datenrouting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FIT-Connect (FITKO)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BDA (IT-DLZ)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weitere Anbieter…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Adressverzeichnisse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DVDV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 err="1">
                <a:latin typeface="+mj-lt"/>
              </a:rPr>
              <a:t>Governikus</a:t>
            </a:r>
            <a:r>
              <a:rPr lang="de-DE" sz="1100" dirty="0">
                <a:latin typeface="+mj-lt"/>
              </a:rPr>
              <a:t>: GMM, GCG, GC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8F63136E-1B06-44E6-8018-84D9A4621037}"/>
              </a:ext>
            </a:extLst>
          </p:cNvPr>
          <p:cNvSpPr txBox="1"/>
          <p:nvPr/>
        </p:nvSpPr>
        <p:spPr>
          <a:xfrm>
            <a:off x="1848676" y="5395356"/>
            <a:ext cx="1341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Fachverfahren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eAkte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Email, </a:t>
            </a:r>
            <a:r>
              <a:rPr lang="de-DE" sz="1100" dirty="0" err="1">
                <a:latin typeface="+mj-lt"/>
              </a:rPr>
              <a:t>bEBPO</a:t>
            </a:r>
            <a:endParaRPr lang="de-DE" sz="11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SharePoint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37A56F93-F76B-4917-AAE9-01D3649A335A}"/>
              </a:ext>
            </a:extLst>
          </p:cNvPr>
          <p:cNvSpPr txBox="1"/>
          <p:nvPr/>
        </p:nvSpPr>
        <p:spPr>
          <a:xfrm>
            <a:off x="1055440" y="3203319"/>
            <a:ext cx="20417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Datenrouting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Interoperabilität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Postkorb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CE4710BB-DEEF-49CB-9AC6-70EC6B75BEAE}"/>
              </a:ext>
            </a:extLst>
          </p:cNvPr>
          <p:cNvSpPr txBox="1"/>
          <p:nvPr/>
        </p:nvSpPr>
        <p:spPr>
          <a:xfrm>
            <a:off x="4689601" y="944297"/>
            <a:ext cx="20417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Nutzerkonto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ID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de-DE" sz="1100" dirty="0">
                <a:latin typeface="+mj-lt"/>
              </a:rPr>
              <a:t>Postkorb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Datensafe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Datencockpit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69F54C55-1E2B-4855-9568-50183AD912A8}"/>
              </a:ext>
            </a:extLst>
          </p:cNvPr>
          <p:cNvSpPr txBox="1"/>
          <p:nvPr/>
        </p:nvSpPr>
        <p:spPr>
          <a:xfrm>
            <a:off x="9270389" y="1567290"/>
            <a:ext cx="21542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Konzeption der Dienste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+mj-lt"/>
              </a:rPr>
              <a:t>Zusammenarbeit von Fachseite und Anwendern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C5E1BB70-1E22-4EF7-A004-4F5585DD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805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9E277A15-3408-4845-9080-DF81F321C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5" y="1354475"/>
            <a:ext cx="5832649" cy="53868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E36386-F2CB-4B38-9AF6-0180C359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OZG-Masterplan – </a:t>
            </a:r>
            <a:br>
              <a:rPr lang="de-DE" dirty="0"/>
            </a:br>
            <a:r>
              <a:rPr lang="de-DE" dirty="0"/>
              <a:t>strategische Leitlinien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88DEB61B-BF7B-4278-BD6A-0DE90A8D9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3097213"/>
            <a:ext cx="5016128" cy="33877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000" dirty="0"/>
              <a:t>Vereinfachen, wo möglich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Flexibilisieren statt zentralisieren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Alle Ressourcen nutzen!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Zentrale Basisdienste ausbauen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Standards und Schnittstellen …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…. und Vorhandenes einbauen!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4C9D06DA-7883-49EA-A308-D93B944D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261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6107FF6A-ADB8-4911-88F3-9DB133A33508}"/>
              </a:ext>
            </a:extLst>
          </p:cNvPr>
          <p:cNvSpPr/>
          <p:nvPr/>
        </p:nvSpPr>
        <p:spPr>
          <a:xfrm>
            <a:off x="1199456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Die Zeit vor OZG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C15DCA46-B553-4BBB-93FC-94E6C9994FAF}"/>
              </a:ext>
            </a:extLst>
          </p:cNvPr>
          <p:cNvSpPr/>
          <p:nvPr/>
        </p:nvSpPr>
        <p:spPr>
          <a:xfrm>
            <a:off x="1199456" y="4117200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Bayern: Status Quo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977DBF82-FDE7-43A4-902A-C4E190B8E8AF}"/>
              </a:ext>
            </a:extLst>
          </p:cNvPr>
          <p:cNvSpPr/>
          <p:nvPr/>
        </p:nvSpPr>
        <p:spPr>
          <a:xfrm>
            <a:off x="5035178" y="4117200"/>
            <a:ext cx="3816424" cy="20162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Zukunft: Innovation und Flächendeckung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A71E6F98-AAE2-4586-BB1D-24CD83D326C5}"/>
              </a:ext>
            </a:extLst>
          </p:cNvPr>
          <p:cNvSpPr/>
          <p:nvPr/>
        </p:nvSpPr>
        <p:spPr>
          <a:xfrm>
            <a:off x="5047878" y="2060848"/>
            <a:ext cx="3816424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OZG – Bund: Koordination und Kundenorientierung</a:t>
            </a:r>
            <a:endParaRPr lang="de-DE" sz="2000" baseline="0" dirty="0">
              <a:latin typeface="Arial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FA0544BF-C65A-4623-AFE0-EEA60A2A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628775"/>
            <a:ext cx="9321800" cy="792163"/>
          </a:xfrm>
        </p:spPr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86680F15-D5BF-4789-9AAA-CD407BB3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315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A826667B-6762-4B18-8B28-90585DDF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356992"/>
            <a:ext cx="6337102" cy="33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E36386-F2CB-4B38-9AF6-0180C359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Mensch im Mittelpunkt – die bayerischen Innovationslabore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9F9A3FA-D49C-4A33-8592-7B08C65ED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636911"/>
            <a:ext cx="9321800" cy="3459089"/>
          </a:xfrm>
        </p:spPr>
        <p:txBody>
          <a:bodyPr/>
          <a:lstStyle/>
          <a:p>
            <a:r>
              <a:rPr lang="de-DE" dirty="0"/>
              <a:t>Innovationslabore basierend auf festem Vorgehen</a:t>
            </a:r>
          </a:p>
          <a:p>
            <a:r>
              <a:rPr lang="de-DE" dirty="0"/>
              <a:t>Konsequente Nutzerorientierung</a:t>
            </a:r>
          </a:p>
          <a:p>
            <a:pPr lvl="1"/>
            <a:r>
              <a:rPr lang="de-DE" dirty="0"/>
              <a:t>Freigabepunkte</a:t>
            </a:r>
          </a:p>
          <a:p>
            <a:pPr lvl="1"/>
            <a:r>
              <a:rPr lang="de-DE" dirty="0"/>
              <a:t>Gütesiegel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F098772-F74D-4388-AED5-1797FBD19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66" y="4365104"/>
            <a:ext cx="3311226" cy="2201673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64893ABA-BFB2-47B0-9ACA-8AA61AAD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08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Fenster, Person, Mann, Tisch enthält.&#10;&#10;Automatisch generierte Beschreibung">
            <a:extLst>
              <a:ext uri="{FF2B5EF4-FFF2-40B4-BE49-F238E27FC236}">
                <a16:creationId xmlns:a16="http://schemas.microsoft.com/office/drawing/2014/main" xmlns="" id="{832E92F5-AC3E-444C-8DEB-9538F7D76E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0"/>
            <a:ext cx="8834400" cy="6165850"/>
          </a:xfrm>
        </p:spPr>
      </p:pic>
      <p:sp>
        <p:nvSpPr>
          <p:cNvPr id="26" name="Untertitel 25">
            <a:extLst>
              <a:ext uri="{FF2B5EF4-FFF2-40B4-BE49-F238E27FC236}">
                <a16:creationId xmlns:a16="http://schemas.microsoft.com/office/drawing/2014/main" xmlns="" id="{90186950-76BF-45DE-848F-264D8221EF1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896200" y="4077072"/>
            <a:ext cx="3672000" cy="2089324"/>
          </a:xfrm>
        </p:spPr>
        <p:txBody>
          <a:bodyPr/>
          <a:lstStyle/>
          <a:p>
            <a:r>
              <a:rPr lang="de-DE" dirty="0"/>
              <a:t>Webinar: Die Zeit rennt!  </a:t>
            </a:r>
          </a:p>
          <a:p>
            <a:pPr lvl="2"/>
            <a:r>
              <a:rPr lang="de-DE" dirty="0"/>
              <a:t>9. Juli 2020 | 11:00 – 12:30 Uhr</a:t>
            </a:r>
            <a:br>
              <a:rPr lang="de-DE" dirty="0"/>
            </a:br>
            <a:r>
              <a:rPr lang="de-DE" dirty="0"/>
              <a:t>Carolin Stimmelmayr | StMD</a:t>
            </a:r>
          </a:p>
          <a:p>
            <a:pPr lvl="2"/>
            <a:r>
              <a:rPr lang="de-DE" dirty="0"/>
              <a:t>Vanessa Greger | StMD</a:t>
            </a:r>
          </a:p>
          <a:p>
            <a:pPr lvl="2"/>
            <a:r>
              <a:rPr lang="de-DE" dirty="0"/>
              <a:t>Christian Rupp | MACH AG</a:t>
            </a:r>
          </a:p>
          <a:p>
            <a:pPr lvl="2"/>
            <a:r>
              <a:rPr lang="de-DE" dirty="0"/>
              <a:t>Thomas Berndtgen | MACH AG</a:t>
            </a: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xmlns="" id="{CCABEE4C-1296-420D-AEAA-31B7C4CD78BB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de-DE" dirty="0"/>
              <a:t>Zukunftskongress 365 Digital</a:t>
            </a:r>
          </a:p>
        </p:txBody>
      </p:sp>
    </p:spTree>
    <p:extLst>
      <p:ext uri="{BB962C8B-B14F-4D97-AF65-F5344CB8AC3E}">
        <p14:creationId xmlns:p14="http://schemas.microsoft.com/office/powerpoint/2010/main" val="927803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FB52EB5-DA51-4C99-ADF3-27D88A11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OZG für Kommunen: Flexibilisieren statt zentralisieren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D43004C-8A3E-41F4-A754-18CEDD765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708275"/>
            <a:ext cx="10560744" cy="3387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„Die Kommune gibt es nicht, auf Strukturen und Bedürfnisse achten“ – Eine Lösung für alle passt nicht! Kein „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fits</a:t>
            </a:r>
            <a:r>
              <a:rPr lang="de-DE" dirty="0"/>
              <a:t> all“</a:t>
            </a:r>
          </a:p>
          <a:p>
            <a:pPr marL="857250" lvl="1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10" name="Grafik 9" descr="Hemd">
            <a:extLst>
              <a:ext uri="{FF2B5EF4-FFF2-40B4-BE49-F238E27FC236}">
                <a16:creationId xmlns:a16="http://schemas.microsoft.com/office/drawing/2014/main" xmlns="" id="{C1531905-B086-4661-B4AC-F8A358D0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75520" y="3460697"/>
            <a:ext cx="2160240" cy="2160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Hemd">
            <a:extLst>
              <a:ext uri="{FF2B5EF4-FFF2-40B4-BE49-F238E27FC236}">
                <a16:creationId xmlns:a16="http://schemas.microsoft.com/office/drawing/2014/main" xmlns="" id="{21A90911-7069-4342-84E5-8A07CA2A9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07079" y="3926125"/>
            <a:ext cx="1656184" cy="1656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 descr="Hemd">
            <a:extLst>
              <a:ext uri="{FF2B5EF4-FFF2-40B4-BE49-F238E27FC236}">
                <a16:creationId xmlns:a16="http://schemas.microsoft.com/office/drawing/2014/main" xmlns="" id="{C983439F-F33F-4DA5-827B-E5B265CF6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10488" y="3724908"/>
            <a:ext cx="1872208" cy="1872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AF877BFE-0A6C-4991-BC83-7F67ACB3DBF4}"/>
              </a:ext>
            </a:extLst>
          </p:cNvPr>
          <p:cNvSpPr txBox="1"/>
          <p:nvPr/>
        </p:nvSpPr>
        <p:spPr>
          <a:xfrm>
            <a:off x="2596324" y="4119463"/>
            <a:ext cx="69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+mn-lt"/>
              </a:rPr>
              <a:t>XL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3DAEFCBB-0E90-46DA-97F9-6AA29C7DAD0E}"/>
              </a:ext>
            </a:extLst>
          </p:cNvPr>
          <p:cNvSpPr txBox="1"/>
          <p:nvPr/>
        </p:nvSpPr>
        <p:spPr>
          <a:xfrm>
            <a:off x="7415932" y="4358173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+mn-lt"/>
              </a:rPr>
              <a:t>M  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20396D26-2F58-4996-BA02-B56D08653044}"/>
              </a:ext>
            </a:extLst>
          </p:cNvPr>
          <p:cNvSpPr txBox="1"/>
          <p:nvPr/>
        </p:nvSpPr>
        <p:spPr>
          <a:xfrm>
            <a:off x="5269342" y="41895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+mn-lt"/>
              </a:rPr>
              <a:t>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115F2D10-F9C8-4CBF-92F0-7F0D8F4D3164}"/>
              </a:ext>
            </a:extLst>
          </p:cNvPr>
          <p:cNvSpPr txBox="1"/>
          <p:nvPr/>
        </p:nvSpPr>
        <p:spPr>
          <a:xfrm>
            <a:off x="1559497" y="5366285"/>
            <a:ext cx="223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4D4D4D"/>
                </a:solidFill>
                <a:latin typeface="+mn-lt"/>
              </a:rPr>
              <a:t>M – A – N …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71F3E706-1F9C-4C23-8E63-DDF561BC593A}"/>
              </a:ext>
            </a:extLst>
          </p:cNvPr>
          <p:cNvSpPr txBox="1"/>
          <p:nvPr/>
        </p:nvSpPr>
        <p:spPr>
          <a:xfrm>
            <a:off x="4292716" y="5356869"/>
            <a:ext cx="2460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4D4D4D"/>
                </a:solidFill>
                <a:latin typeface="+mn-lt"/>
              </a:rPr>
              <a:t>Kreisfreie Städte</a:t>
            </a:r>
            <a:br>
              <a:rPr lang="de-DE" dirty="0">
                <a:solidFill>
                  <a:srgbClr val="4D4D4D"/>
                </a:solidFill>
                <a:latin typeface="+mn-lt"/>
              </a:rPr>
            </a:br>
            <a:r>
              <a:rPr lang="de-DE" dirty="0">
                <a:solidFill>
                  <a:srgbClr val="4D4D4D"/>
                </a:solidFill>
                <a:latin typeface="+mn-lt"/>
              </a:rPr>
              <a:t>&amp; Landkreise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xmlns="" id="{E6F45C48-87F0-4E66-84B7-141067B1E6B1}"/>
              </a:ext>
            </a:extLst>
          </p:cNvPr>
          <p:cNvSpPr txBox="1"/>
          <p:nvPr/>
        </p:nvSpPr>
        <p:spPr>
          <a:xfrm>
            <a:off x="6838229" y="536628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4D4D4D"/>
                </a:solidFill>
                <a:latin typeface="+mn-lt"/>
              </a:rPr>
              <a:t>Gemeinden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F7A5729-7A2E-41A3-939B-1B697883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04289D-6338-4C46-B21F-70A98DD0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340768"/>
            <a:ext cx="9321800" cy="792163"/>
          </a:xfrm>
        </p:spPr>
        <p:txBody>
          <a:bodyPr/>
          <a:lstStyle/>
          <a:p>
            <a:r>
              <a:rPr lang="de-DE" b="1" dirty="0"/>
              <a:t>Container-</a:t>
            </a:r>
            <a:br>
              <a:rPr lang="de-DE" b="1" dirty="0"/>
            </a:br>
            <a:r>
              <a:rPr lang="de-DE" b="1" dirty="0"/>
              <a:t>Virtualisierung </a:t>
            </a:r>
            <a:r>
              <a:rPr lang="de-DE" dirty="0"/>
              <a:t>für 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xmlns="" id="{AD785487-749C-4D84-8324-B5BB9180DC73}"/>
              </a:ext>
            </a:extLst>
          </p:cNvPr>
          <p:cNvSpPr/>
          <p:nvPr/>
        </p:nvSpPr>
        <p:spPr>
          <a:xfrm>
            <a:off x="5231904" y="1700808"/>
            <a:ext cx="6646035" cy="42484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000" baseline="0" dirty="0" err="1">
              <a:latin typeface="Arial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EFB3E580-6B94-46D4-869A-5A112866F3A1}"/>
              </a:ext>
            </a:extLst>
          </p:cNvPr>
          <p:cNvSpPr/>
          <p:nvPr/>
        </p:nvSpPr>
        <p:spPr>
          <a:xfrm>
            <a:off x="5663952" y="5229200"/>
            <a:ext cx="571158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Hardware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6C4BF1EF-C015-471E-9A43-4671A88F9A18}"/>
              </a:ext>
            </a:extLst>
          </p:cNvPr>
          <p:cNvSpPr/>
          <p:nvPr/>
        </p:nvSpPr>
        <p:spPr>
          <a:xfrm>
            <a:off x="5663952" y="4603576"/>
            <a:ext cx="571158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Betriebssystem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xmlns="" id="{90F7B2E2-AF89-45E2-BB0C-F6ABE61178F2}"/>
              </a:ext>
            </a:extLst>
          </p:cNvPr>
          <p:cNvSpPr/>
          <p:nvPr/>
        </p:nvSpPr>
        <p:spPr>
          <a:xfrm>
            <a:off x="5654485" y="3977952"/>
            <a:ext cx="5721055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aseline="0" dirty="0">
                <a:latin typeface="Arial" pitchFamily="34" charset="0"/>
              </a:rPr>
              <a:t>Virtualisierungssoftware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xmlns="" id="{7E4D7176-4602-4F2E-B9C7-5A9E2820C22B}"/>
              </a:ext>
            </a:extLst>
          </p:cNvPr>
          <p:cNvGrpSpPr/>
          <p:nvPr/>
        </p:nvGrpSpPr>
        <p:grpSpPr>
          <a:xfrm>
            <a:off x="7582073" y="1934344"/>
            <a:ext cx="1872208" cy="1926704"/>
            <a:chOff x="5637857" y="1502296"/>
            <a:chExt cx="1872208" cy="1926704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xmlns="" id="{EBEEC3D2-030B-48E3-A3FA-7EED6F541774}"/>
                </a:ext>
              </a:extLst>
            </p:cNvPr>
            <p:cNvSpPr/>
            <p:nvPr/>
          </p:nvSpPr>
          <p:spPr>
            <a:xfrm>
              <a:off x="5637857" y="1502296"/>
              <a:ext cx="1872208" cy="1926704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App1</a:t>
              </a:r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xmlns="" id="{66E67A32-E422-4366-960F-60CEE7758F7E}"/>
                </a:ext>
              </a:extLst>
            </p:cNvPr>
            <p:cNvSpPr/>
            <p:nvPr/>
          </p:nvSpPr>
          <p:spPr>
            <a:xfrm>
              <a:off x="5796967" y="2348955"/>
              <a:ext cx="1569082" cy="8640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Hilfs-programme</a:t>
              </a:r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xmlns="" id="{917031FA-8E12-4975-A775-D71F111E1467}"/>
                </a:ext>
              </a:extLst>
            </p:cNvPr>
            <p:cNvSpPr/>
            <p:nvPr/>
          </p:nvSpPr>
          <p:spPr>
            <a:xfrm>
              <a:off x="5796967" y="1630804"/>
              <a:ext cx="1569082" cy="6378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App2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0D163A07-1F96-4AFA-8212-9C22B28CB27E}"/>
              </a:ext>
            </a:extLst>
          </p:cNvPr>
          <p:cNvGrpSpPr/>
          <p:nvPr/>
        </p:nvGrpSpPr>
        <p:grpSpPr>
          <a:xfrm>
            <a:off x="5653302" y="1934344"/>
            <a:ext cx="1872208" cy="1912886"/>
            <a:chOff x="3709086" y="1502296"/>
            <a:chExt cx="1872208" cy="1912886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xmlns="" id="{27389E1D-003D-444F-B936-38EFB586F580}"/>
                </a:ext>
              </a:extLst>
            </p:cNvPr>
            <p:cNvSpPr/>
            <p:nvPr/>
          </p:nvSpPr>
          <p:spPr>
            <a:xfrm>
              <a:off x="3709086" y="1502296"/>
              <a:ext cx="1872208" cy="1912886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App1</a:t>
              </a:r>
            </a:p>
          </p:txBody>
        </p:sp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xmlns="" id="{27CE7391-3D5D-4926-B96E-FD0033145D5C}"/>
                </a:ext>
              </a:extLst>
            </p:cNvPr>
            <p:cNvSpPr/>
            <p:nvPr/>
          </p:nvSpPr>
          <p:spPr>
            <a:xfrm>
              <a:off x="3868196" y="2366539"/>
              <a:ext cx="1569082" cy="8820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Hilfs-programme</a:t>
              </a: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xmlns="" id="{46A0A4F1-61FE-4891-ADF8-7F520584CD2B}"/>
                </a:ext>
              </a:extLst>
            </p:cNvPr>
            <p:cNvSpPr/>
            <p:nvPr/>
          </p:nvSpPr>
          <p:spPr>
            <a:xfrm>
              <a:off x="3868196" y="1633473"/>
              <a:ext cx="1569082" cy="6511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App1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xmlns="" id="{547ED2DF-A296-4FE4-BF51-2A24748C09B0}"/>
              </a:ext>
            </a:extLst>
          </p:cNvPr>
          <p:cNvGrpSpPr/>
          <p:nvPr/>
        </p:nvGrpSpPr>
        <p:grpSpPr>
          <a:xfrm>
            <a:off x="9503333" y="1934344"/>
            <a:ext cx="1872208" cy="1926704"/>
            <a:chOff x="7559117" y="1502296"/>
            <a:chExt cx="1872208" cy="1926704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xmlns="" id="{8C5B8A00-287E-4AB1-9F2C-99483001E6F3}"/>
                </a:ext>
              </a:extLst>
            </p:cNvPr>
            <p:cNvSpPr/>
            <p:nvPr/>
          </p:nvSpPr>
          <p:spPr>
            <a:xfrm>
              <a:off x="7559117" y="1502296"/>
              <a:ext cx="1872208" cy="1926704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App1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xmlns="" id="{59C89AA5-893B-4DB3-B9C6-DECC262F7F6E}"/>
                </a:ext>
              </a:extLst>
            </p:cNvPr>
            <p:cNvSpPr/>
            <p:nvPr/>
          </p:nvSpPr>
          <p:spPr>
            <a:xfrm>
              <a:off x="7718227" y="2348955"/>
              <a:ext cx="1569082" cy="8640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Hilfs-programme</a:t>
              </a: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xmlns="" id="{10C0CF7D-214D-4696-B143-7FF90780FE2E}"/>
                </a:ext>
              </a:extLst>
            </p:cNvPr>
            <p:cNvSpPr/>
            <p:nvPr/>
          </p:nvSpPr>
          <p:spPr>
            <a:xfrm>
              <a:off x="7718227" y="1630804"/>
              <a:ext cx="1569082" cy="6378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aseline="0" dirty="0">
                  <a:latin typeface="Arial" pitchFamily="34" charset="0"/>
                </a:rPr>
                <a:t>App3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xmlns="" id="{E178EAEA-2A7D-4A34-9265-A02240D75139}"/>
              </a:ext>
            </a:extLst>
          </p:cNvPr>
          <p:cNvSpPr txBox="1"/>
          <p:nvPr/>
        </p:nvSpPr>
        <p:spPr>
          <a:xfrm>
            <a:off x="263351" y="2348880"/>
            <a:ext cx="50422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Applikationsumgebungen, die oft skaliert werden müssen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lokale Applikationsentwicklung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+mj-lt"/>
              </a:rPr>
              <a:t>Microservices Architektur</a:t>
            </a:r>
          </a:p>
          <a:p>
            <a:endParaRPr lang="de-DE" sz="8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  <a:latin typeface="+mj-lt"/>
              </a:rPr>
              <a:t>Schnellere Skalierbarkeit der Umgebung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  <a:latin typeface="+mj-lt"/>
              </a:rPr>
              <a:t>Schnelle Erstellung &amp; Verteilung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B050"/>
                </a:solidFill>
                <a:latin typeface="+mj-lt"/>
              </a:rPr>
              <a:t>Kleinerer Speicherbedarf</a:t>
            </a:r>
          </a:p>
          <a:p>
            <a:endParaRPr lang="de-DE" sz="800" dirty="0">
              <a:solidFill>
                <a:srgbClr val="00B05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0000"/>
                </a:solidFill>
                <a:latin typeface="+mj-lt"/>
              </a:rPr>
              <a:t>Container-Isolierung ist nicht auf dem gleichen Niveau wie die VM-Isolierung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0000"/>
                </a:solidFill>
                <a:latin typeface="+mj-lt"/>
              </a:rPr>
              <a:t>Komplexität der Gesamtlösung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FF0000"/>
                </a:solidFill>
                <a:latin typeface="+mj-lt"/>
              </a:rPr>
              <a:t>Handling der persistenten Daten sowie der Logs muss durchdacht werden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418CCF64-E512-477A-A721-AF8B0325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C33A8-4DC4-48A0-8457-FF0E120B6D98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6363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0">
            <a:extLst>
              <a:ext uri="{FF2B5EF4-FFF2-40B4-BE49-F238E27FC236}">
                <a16:creationId xmlns:a16="http://schemas.microsoft.com/office/drawing/2014/main" xmlns="" id="{2F265630-2F95-46E8-A231-197AA2A720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902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C8AC2FC-4340-4D75-A376-09F671CC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AEAB2CE-1D17-4E47-8AC7-25F759CD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xmlns="" id="{CE9332DC-7D96-45CB-B1F8-E08EFBF0C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B737FD1A-E72B-4261-9A70-08E34D1A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Was kommt aus </a:t>
            </a:r>
            <a:r>
              <a:rPr lang="de-DE" dirty="0">
                <a:solidFill>
                  <a:schemeClr val="bg2"/>
                </a:solidFill>
              </a:rPr>
              <a:t>Brüssel</a:t>
            </a:r>
            <a:r>
              <a:rPr lang="de-DE" dirty="0"/>
              <a:t>?</a:t>
            </a:r>
            <a:br>
              <a:rPr lang="de-DE" dirty="0"/>
            </a:br>
            <a:endParaRPr lang="de-DE" sz="2399" dirty="0">
              <a:solidFill>
                <a:schemeClr val="bg2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E9D726E1-24D9-44E1-A232-AE107D31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877506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AA2B45A2-B4FF-4D5E-8B87-4CC31F43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tonio" panose="02000303000000000000" pitchFamily="2" charset="0"/>
                <a:ea typeface="+mn-ea"/>
                <a:cs typeface="+mn-cs"/>
              </a:rPr>
              <a:t>EU-SDG Verordnung (EU) 2018 / 1724</a:t>
            </a:r>
          </a:p>
          <a:p>
            <a:endParaRPr lang="de-DE" dirty="0"/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xmlns="" id="{29ADB6B5-6EF2-4EA4-90EF-4EEF054F3316}"/>
              </a:ext>
            </a:extLst>
          </p:cNvPr>
          <p:cNvSpPr txBox="1">
            <a:spLocks/>
          </p:cNvSpPr>
          <p:nvPr/>
        </p:nvSpPr>
        <p:spPr bwMode="gray">
          <a:xfrm>
            <a:off x="4151310" y="1844824"/>
            <a:ext cx="7058026" cy="44523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E15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Regelt die Einrichtung eines einheitlichen digitalen Zugangstors zu </a:t>
            </a:r>
          </a:p>
          <a:p>
            <a:pPr lvl="3">
              <a:buClr>
                <a:srgbClr val="CE1516"/>
              </a:buClr>
              <a:buFont typeface="Arial" panose="020B0604020202020204" pitchFamily="34" charset="0"/>
              <a:buChar char="•"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Informationen (</a:t>
            </a:r>
            <a:r>
              <a:rPr lang="de-DE" sz="1800" dirty="0"/>
              <a:t>Frist 12. Dezember 2020) siehe Anhang I der VO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, </a:t>
            </a:r>
          </a:p>
          <a:p>
            <a:pPr lvl="7">
              <a:buClr>
                <a:srgbClr val="CE1516"/>
              </a:buClr>
            </a:pPr>
            <a:r>
              <a:rPr lang="de-DE" sz="1400" dirty="0">
                <a:solidFill>
                  <a:srgbClr val="2D2D2D"/>
                </a:solidFill>
              </a:rPr>
              <a:t>Vorschriften Webzugänglichkeit (RL (EU) 2016/2102)</a:t>
            </a:r>
          </a:p>
          <a:p>
            <a:pPr lvl="7">
              <a:buClr>
                <a:srgbClr val="CE1516"/>
              </a:buClr>
            </a:pPr>
            <a:r>
              <a:rPr lang="de-DE" sz="1400" dirty="0">
                <a:solidFill>
                  <a:srgbClr val="2D2D2D"/>
                </a:solidFill>
              </a:rPr>
              <a:t>Zweisprachig 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3">
              <a:buClr>
                <a:srgbClr val="CE1516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2D2D2D"/>
                </a:solidFill>
              </a:rPr>
              <a:t>Verfahren (Frist 12. Dezember 2023) siehe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Anhang II der VO, </a:t>
            </a:r>
          </a:p>
          <a:p>
            <a:pPr lvl="7">
              <a:buClr>
                <a:srgbClr val="CE1516"/>
              </a:buClr>
            </a:pPr>
            <a:r>
              <a:rPr lang="de-DE" sz="1400" dirty="0" err="1">
                <a:solidFill>
                  <a:srgbClr val="2D2D2D"/>
                </a:solidFill>
              </a:rPr>
              <a:t>eIDAS</a:t>
            </a:r>
            <a:r>
              <a:rPr lang="de-DE" sz="1400" dirty="0">
                <a:solidFill>
                  <a:srgbClr val="2D2D2D"/>
                </a:solidFill>
              </a:rPr>
              <a:t>, </a:t>
            </a:r>
            <a:r>
              <a:rPr lang="de-DE" sz="1400" dirty="0" err="1">
                <a:solidFill>
                  <a:srgbClr val="2D2D2D"/>
                </a:solidFill>
              </a:rPr>
              <a:t>ePayment</a:t>
            </a:r>
            <a:r>
              <a:rPr lang="de-DE" sz="1400" dirty="0">
                <a:solidFill>
                  <a:srgbClr val="2D2D2D"/>
                </a:solidFill>
              </a:rPr>
              <a:t>, </a:t>
            </a:r>
            <a:r>
              <a:rPr lang="de-DE" sz="1400" dirty="0" err="1">
                <a:solidFill>
                  <a:srgbClr val="2D2D2D"/>
                </a:solidFill>
              </a:rPr>
              <a:t>eZustellung</a:t>
            </a:r>
            <a:r>
              <a:rPr lang="de-DE" sz="1400" dirty="0">
                <a:solidFill>
                  <a:srgbClr val="2D2D2D"/>
                </a:solidFill>
              </a:rPr>
              <a:t>, </a:t>
            </a:r>
            <a:r>
              <a:rPr lang="de-DE" sz="1400" dirty="0" err="1">
                <a:solidFill>
                  <a:srgbClr val="2D2D2D"/>
                </a:solidFill>
              </a:rPr>
              <a:t>Formularstyleguide</a:t>
            </a:r>
            <a:endParaRPr lang="de-DE" sz="1400" dirty="0">
              <a:solidFill>
                <a:srgbClr val="2D2D2D"/>
              </a:solidFill>
            </a:endParaRPr>
          </a:p>
          <a:p>
            <a:pPr lvl="7">
              <a:buClr>
                <a:srgbClr val="CE1516"/>
              </a:buClr>
            </a:pPr>
            <a:r>
              <a:rPr lang="de-DE" sz="1400" dirty="0">
                <a:solidFill>
                  <a:srgbClr val="2D2D2D"/>
                </a:solidFill>
              </a:rPr>
              <a:t>OOP (</a:t>
            </a:r>
            <a:r>
              <a:rPr lang="de-DE" sz="1400" dirty="0" err="1">
                <a:solidFill>
                  <a:srgbClr val="2D2D2D"/>
                </a:solidFill>
              </a:rPr>
              <a:t>once</a:t>
            </a:r>
            <a:r>
              <a:rPr lang="de-DE" sz="1400" dirty="0">
                <a:solidFill>
                  <a:srgbClr val="2D2D2D"/>
                </a:solidFill>
              </a:rPr>
              <a:t> </a:t>
            </a:r>
            <a:r>
              <a:rPr lang="de-DE" sz="1400" dirty="0" err="1">
                <a:solidFill>
                  <a:srgbClr val="2D2D2D"/>
                </a:solidFill>
              </a:rPr>
              <a:t>only</a:t>
            </a:r>
            <a:r>
              <a:rPr lang="de-DE" sz="1400" dirty="0">
                <a:solidFill>
                  <a:srgbClr val="2D2D2D"/>
                </a:solidFill>
              </a:rPr>
              <a:t> </a:t>
            </a:r>
            <a:r>
              <a:rPr lang="de-DE" sz="1400" dirty="0" err="1">
                <a:solidFill>
                  <a:srgbClr val="2D2D2D"/>
                </a:solidFill>
              </a:rPr>
              <a:t>principle</a:t>
            </a:r>
            <a:r>
              <a:rPr lang="de-DE" sz="1400" dirty="0">
                <a:solidFill>
                  <a:srgbClr val="2D2D2D"/>
                </a:solidFill>
              </a:rPr>
              <a:t>)</a:t>
            </a:r>
          </a:p>
          <a:p>
            <a:pPr lvl="7">
              <a:buClr>
                <a:srgbClr val="CE1516"/>
              </a:buClr>
            </a:pPr>
            <a:r>
              <a:rPr lang="de-DE" sz="1400" dirty="0">
                <a:solidFill>
                  <a:srgbClr val="2D2D2D"/>
                </a:solidFill>
              </a:rPr>
              <a:t>Vorschriften Webzugänglichkeit (RL (EU) 2016/2102)</a:t>
            </a:r>
          </a:p>
          <a:p>
            <a:pPr lvl="7">
              <a:buClr>
                <a:srgbClr val="CE1516"/>
              </a:buClr>
            </a:pPr>
            <a:r>
              <a:rPr lang="de-DE" sz="1400" dirty="0">
                <a:solidFill>
                  <a:srgbClr val="2D2D2D"/>
                </a:solidFill>
              </a:rPr>
              <a:t>Zweisprachig (Informationen und Hilfstexte) </a:t>
            </a:r>
          </a:p>
          <a:p>
            <a:pPr lvl="3">
              <a:buClr>
                <a:srgbClr val="CE1516"/>
              </a:buClr>
              <a:buFont typeface="Arial" panose="020B0604020202020204" pitchFamily="34" charset="0"/>
              <a:buChar char="•"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Hilfs- und Problemlösungsdienste (Anhang III der VO) </a:t>
            </a:r>
          </a:p>
          <a:p>
            <a:pPr lvl="4">
              <a:buClr>
                <a:srgbClr val="CE1516"/>
              </a:buClr>
            </a:pPr>
            <a:r>
              <a:rPr lang="de-DE" sz="1400" dirty="0">
                <a:solidFill>
                  <a:srgbClr val="2D2D2D"/>
                </a:solidFill>
              </a:rPr>
              <a:t>Zweisprachig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lvl="3">
              <a:buClr>
                <a:srgbClr val="CE1516"/>
              </a:buClr>
              <a:buFont typeface="Arial" panose="020B0604020202020204" pitchFamily="34" charset="0"/>
              <a:buChar char="•"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zur Änderung der Verordnung (EU) Nr.1024/2012</a:t>
            </a:r>
          </a:p>
        </p:txBody>
      </p:sp>
      <p:grpSp>
        <p:nvGrpSpPr>
          <p:cNvPr id="16" name="Gruppieren 73741">
            <a:extLst>
              <a:ext uri="{FF2B5EF4-FFF2-40B4-BE49-F238E27FC236}">
                <a16:creationId xmlns:a16="http://schemas.microsoft.com/office/drawing/2014/main" xmlns="" id="{161B41BA-6B2A-431C-9F6B-E93CEF8A3C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39814" y="548134"/>
            <a:ext cx="837154" cy="576064"/>
            <a:chOff x="3671887" y="-3582988"/>
            <a:chExt cx="2071688" cy="1425575"/>
          </a:xfrm>
          <a:solidFill>
            <a:schemeClr val="accent4"/>
          </a:solidFill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FB7B7870-224B-4761-B23D-AD85A7029EB3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0887" y="-2501900"/>
              <a:ext cx="136525" cy="134938"/>
            </a:xfrm>
            <a:custGeom>
              <a:avLst/>
              <a:gdLst>
                <a:gd name="T0" fmla="*/ 160 w 230"/>
                <a:gd name="T1" fmla="*/ 65 h 229"/>
                <a:gd name="T2" fmla="*/ 111 w 230"/>
                <a:gd name="T3" fmla="*/ 0 h 229"/>
                <a:gd name="T4" fmla="*/ 27 w 230"/>
                <a:gd name="T5" fmla="*/ 159 h 229"/>
                <a:gd name="T6" fmla="*/ 69 w 230"/>
                <a:gd name="T7" fmla="*/ 202 h 229"/>
                <a:gd name="T8" fmla="*/ 230 w 230"/>
                <a:gd name="T9" fmla="*/ 116 h 229"/>
                <a:gd name="T10" fmla="*/ 160 w 230"/>
                <a:gd name="T11" fmla="*/ 65 h 229"/>
                <a:gd name="T12" fmla="*/ 160 w 230"/>
                <a:gd name="T13" fmla="*/ 6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29">
                  <a:moveTo>
                    <a:pt x="160" y="65"/>
                  </a:moveTo>
                  <a:cubicBezTo>
                    <a:pt x="140" y="45"/>
                    <a:pt x="125" y="23"/>
                    <a:pt x="111" y="0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0" y="209"/>
                    <a:pt x="19" y="229"/>
                    <a:pt x="69" y="202"/>
                  </a:cubicBezTo>
                  <a:cubicBezTo>
                    <a:pt x="230" y="116"/>
                    <a:pt x="230" y="116"/>
                    <a:pt x="230" y="116"/>
                  </a:cubicBezTo>
                  <a:cubicBezTo>
                    <a:pt x="205" y="102"/>
                    <a:pt x="181" y="86"/>
                    <a:pt x="160" y="65"/>
                  </a:cubicBezTo>
                  <a:cubicBezTo>
                    <a:pt x="160" y="65"/>
                    <a:pt x="160" y="65"/>
                    <a:pt x="160" y="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xmlns="" id="{F0A69834-0791-41AB-A7FD-34C203C78F3A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375" y="-3140075"/>
              <a:ext cx="681038" cy="681038"/>
            </a:xfrm>
            <a:custGeom>
              <a:avLst/>
              <a:gdLst>
                <a:gd name="T0" fmla="*/ 375 w 1158"/>
                <a:gd name="T1" fmla="*/ 1076 h 1157"/>
                <a:gd name="T2" fmla="*/ 1158 w 1158"/>
                <a:gd name="T3" fmla="*/ 293 h 1157"/>
                <a:gd name="T4" fmla="*/ 864 w 1158"/>
                <a:gd name="T5" fmla="*/ 0 h 1157"/>
                <a:gd name="T6" fmla="*/ 81 w 1158"/>
                <a:gd name="T7" fmla="*/ 782 h 1157"/>
                <a:gd name="T8" fmla="*/ 81 w 1158"/>
                <a:gd name="T9" fmla="*/ 1076 h 1157"/>
                <a:gd name="T10" fmla="*/ 375 w 1158"/>
                <a:gd name="T11" fmla="*/ 1076 h 1157"/>
                <a:gd name="T12" fmla="*/ 375 w 1158"/>
                <a:gd name="T13" fmla="*/ 107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8" h="1157">
                  <a:moveTo>
                    <a:pt x="375" y="1076"/>
                  </a:moveTo>
                  <a:cubicBezTo>
                    <a:pt x="1158" y="293"/>
                    <a:pt x="1158" y="293"/>
                    <a:pt x="1158" y="293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1" y="782"/>
                    <a:pt x="81" y="782"/>
                    <a:pt x="81" y="782"/>
                  </a:cubicBezTo>
                  <a:cubicBezTo>
                    <a:pt x="0" y="863"/>
                    <a:pt x="0" y="995"/>
                    <a:pt x="81" y="1076"/>
                  </a:cubicBezTo>
                  <a:cubicBezTo>
                    <a:pt x="162" y="1157"/>
                    <a:pt x="294" y="1157"/>
                    <a:pt x="375" y="1076"/>
                  </a:cubicBezTo>
                  <a:cubicBezTo>
                    <a:pt x="375" y="1076"/>
                    <a:pt x="375" y="1076"/>
                    <a:pt x="375" y="1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xmlns="" id="{281D660C-DF57-4E39-BDDC-5136BB58E1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52875" y="-2825750"/>
              <a:ext cx="661988" cy="412750"/>
            </a:xfrm>
            <a:custGeom>
              <a:avLst/>
              <a:gdLst>
                <a:gd name="T0" fmla="*/ 650 w 1123"/>
                <a:gd name="T1" fmla="*/ 281 h 704"/>
                <a:gd name="T2" fmla="*/ 70 w 1123"/>
                <a:gd name="T3" fmla="*/ 281 h 704"/>
                <a:gd name="T4" fmla="*/ 0 w 1123"/>
                <a:gd name="T5" fmla="*/ 351 h 704"/>
                <a:gd name="T6" fmla="*/ 70 w 1123"/>
                <a:gd name="T7" fmla="*/ 422 h 704"/>
                <a:gd name="T8" fmla="*/ 650 w 1123"/>
                <a:gd name="T9" fmla="*/ 422 h 704"/>
                <a:gd name="T10" fmla="*/ 721 w 1123"/>
                <a:gd name="T11" fmla="*/ 351 h 704"/>
                <a:gd name="T12" fmla="*/ 650 w 1123"/>
                <a:gd name="T13" fmla="*/ 281 h 704"/>
                <a:gd name="T14" fmla="*/ 829 w 1123"/>
                <a:gd name="T15" fmla="*/ 563 h 704"/>
                <a:gd name="T16" fmla="*/ 70 w 1123"/>
                <a:gd name="T17" fmla="*/ 563 h 704"/>
                <a:gd name="T18" fmla="*/ 0 w 1123"/>
                <a:gd name="T19" fmla="*/ 633 h 704"/>
                <a:gd name="T20" fmla="*/ 70 w 1123"/>
                <a:gd name="T21" fmla="*/ 704 h 704"/>
                <a:gd name="T22" fmla="*/ 829 w 1123"/>
                <a:gd name="T23" fmla="*/ 704 h 704"/>
                <a:gd name="T24" fmla="*/ 900 w 1123"/>
                <a:gd name="T25" fmla="*/ 633 h 704"/>
                <a:gd name="T26" fmla="*/ 829 w 1123"/>
                <a:gd name="T27" fmla="*/ 563 h 704"/>
                <a:gd name="T28" fmla="*/ 1052 w 1123"/>
                <a:gd name="T29" fmla="*/ 0 h 704"/>
                <a:gd name="T30" fmla="*/ 70 w 1123"/>
                <a:gd name="T31" fmla="*/ 0 h 704"/>
                <a:gd name="T32" fmla="*/ 0 w 1123"/>
                <a:gd name="T33" fmla="*/ 71 h 704"/>
                <a:gd name="T34" fmla="*/ 70 w 1123"/>
                <a:gd name="T35" fmla="*/ 141 h 704"/>
                <a:gd name="T36" fmla="*/ 1052 w 1123"/>
                <a:gd name="T37" fmla="*/ 141 h 704"/>
                <a:gd name="T38" fmla="*/ 1123 w 1123"/>
                <a:gd name="T39" fmla="*/ 71 h 704"/>
                <a:gd name="T40" fmla="*/ 1052 w 1123"/>
                <a:gd name="T41" fmla="*/ 0 h 704"/>
                <a:gd name="T42" fmla="*/ 1052 w 1123"/>
                <a:gd name="T4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3" h="704">
                  <a:moveTo>
                    <a:pt x="650" y="281"/>
                  </a:moveTo>
                  <a:cubicBezTo>
                    <a:pt x="70" y="281"/>
                    <a:pt x="70" y="281"/>
                    <a:pt x="70" y="281"/>
                  </a:cubicBezTo>
                  <a:cubicBezTo>
                    <a:pt x="31" y="281"/>
                    <a:pt x="0" y="312"/>
                    <a:pt x="0" y="351"/>
                  </a:cubicBezTo>
                  <a:cubicBezTo>
                    <a:pt x="0" y="390"/>
                    <a:pt x="31" y="422"/>
                    <a:pt x="70" y="422"/>
                  </a:cubicBezTo>
                  <a:cubicBezTo>
                    <a:pt x="650" y="422"/>
                    <a:pt x="650" y="422"/>
                    <a:pt x="650" y="422"/>
                  </a:cubicBezTo>
                  <a:cubicBezTo>
                    <a:pt x="689" y="422"/>
                    <a:pt x="721" y="390"/>
                    <a:pt x="721" y="351"/>
                  </a:cubicBezTo>
                  <a:cubicBezTo>
                    <a:pt x="721" y="312"/>
                    <a:pt x="689" y="281"/>
                    <a:pt x="650" y="281"/>
                  </a:cubicBezTo>
                  <a:close/>
                  <a:moveTo>
                    <a:pt x="829" y="563"/>
                  </a:moveTo>
                  <a:cubicBezTo>
                    <a:pt x="70" y="563"/>
                    <a:pt x="70" y="563"/>
                    <a:pt x="70" y="563"/>
                  </a:cubicBezTo>
                  <a:cubicBezTo>
                    <a:pt x="31" y="563"/>
                    <a:pt x="0" y="594"/>
                    <a:pt x="0" y="633"/>
                  </a:cubicBezTo>
                  <a:cubicBezTo>
                    <a:pt x="0" y="672"/>
                    <a:pt x="31" y="704"/>
                    <a:pt x="70" y="704"/>
                  </a:cubicBezTo>
                  <a:cubicBezTo>
                    <a:pt x="829" y="704"/>
                    <a:pt x="829" y="704"/>
                    <a:pt x="829" y="704"/>
                  </a:cubicBezTo>
                  <a:cubicBezTo>
                    <a:pt x="868" y="704"/>
                    <a:pt x="900" y="672"/>
                    <a:pt x="900" y="633"/>
                  </a:cubicBezTo>
                  <a:cubicBezTo>
                    <a:pt x="900" y="594"/>
                    <a:pt x="868" y="563"/>
                    <a:pt x="829" y="563"/>
                  </a:cubicBezTo>
                  <a:close/>
                  <a:moveTo>
                    <a:pt x="1052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2"/>
                    <a:pt x="0" y="71"/>
                  </a:cubicBezTo>
                  <a:cubicBezTo>
                    <a:pt x="0" y="110"/>
                    <a:pt x="31" y="141"/>
                    <a:pt x="70" y="141"/>
                  </a:cubicBezTo>
                  <a:cubicBezTo>
                    <a:pt x="1052" y="141"/>
                    <a:pt x="1052" y="141"/>
                    <a:pt x="1052" y="141"/>
                  </a:cubicBezTo>
                  <a:cubicBezTo>
                    <a:pt x="1091" y="141"/>
                    <a:pt x="1123" y="110"/>
                    <a:pt x="1123" y="71"/>
                  </a:cubicBezTo>
                  <a:cubicBezTo>
                    <a:pt x="1123" y="32"/>
                    <a:pt x="1091" y="0"/>
                    <a:pt x="1052" y="0"/>
                  </a:cubicBezTo>
                  <a:cubicBezTo>
                    <a:pt x="1052" y="0"/>
                    <a:pt x="1052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xmlns="" id="{C778A40D-0DA4-4BCA-B32C-51DE044BAF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95862" y="-3582988"/>
              <a:ext cx="747713" cy="573088"/>
            </a:xfrm>
            <a:custGeom>
              <a:avLst/>
              <a:gdLst>
                <a:gd name="T0" fmla="*/ 1231 w 1272"/>
                <a:gd name="T1" fmla="*/ 93 h 973"/>
                <a:gd name="T2" fmla="*/ 1085 w 1272"/>
                <a:gd name="T3" fmla="*/ 93 h 973"/>
                <a:gd name="T4" fmla="*/ 1061 w 1272"/>
                <a:gd name="T5" fmla="*/ 116 h 973"/>
                <a:gd name="T6" fmla="*/ 1148 w 1272"/>
                <a:gd name="T7" fmla="*/ 176 h 973"/>
                <a:gd name="T8" fmla="*/ 1208 w 1272"/>
                <a:gd name="T9" fmla="*/ 264 h 973"/>
                <a:gd name="T10" fmla="*/ 1231 w 1272"/>
                <a:gd name="T11" fmla="*/ 240 h 973"/>
                <a:gd name="T12" fmla="*/ 1231 w 1272"/>
                <a:gd name="T13" fmla="*/ 93 h 973"/>
                <a:gd name="T14" fmla="*/ 818 w 1272"/>
                <a:gd name="T15" fmla="*/ 20 h 973"/>
                <a:gd name="T16" fmla="*/ 744 w 1272"/>
                <a:gd name="T17" fmla="*/ 20 h 973"/>
                <a:gd name="T18" fmla="*/ 20 w 1272"/>
                <a:gd name="T19" fmla="*/ 744 h 973"/>
                <a:gd name="T20" fmla="*/ 20 w 1272"/>
                <a:gd name="T21" fmla="*/ 818 h 973"/>
                <a:gd name="T22" fmla="*/ 94 w 1272"/>
                <a:gd name="T23" fmla="*/ 818 h 973"/>
                <a:gd name="T24" fmla="*/ 817 w 1272"/>
                <a:gd name="T25" fmla="*/ 94 h 973"/>
                <a:gd name="T26" fmla="*/ 818 w 1272"/>
                <a:gd name="T27" fmla="*/ 20 h 973"/>
                <a:gd name="T28" fmla="*/ 780 w 1272"/>
                <a:gd name="T29" fmla="*/ 250 h 973"/>
                <a:gd name="T30" fmla="*/ 351 w 1272"/>
                <a:gd name="T31" fmla="*/ 679 h 973"/>
                <a:gd name="T32" fmla="*/ 646 w 1272"/>
                <a:gd name="T33" fmla="*/ 973 h 973"/>
                <a:gd name="T34" fmla="*/ 1075 w 1272"/>
                <a:gd name="T35" fmla="*/ 544 h 973"/>
                <a:gd name="T36" fmla="*/ 1075 w 1272"/>
                <a:gd name="T37" fmla="*/ 250 h 973"/>
                <a:gd name="T38" fmla="*/ 780 w 1272"/>
                <a:gd name="T39" fmla="*/ 250 h 973"/>
                <a:gd name="T40" fmla="*/ 780 w 1272"/>
                <a:gd name="T41" fmla="*/ 25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973">
                  <a:moveTo>
                    <a:pt x="1231" y="93"/>
                  </a:moveTo>
                  <a:cubicBezTo>
                    <a:pt x="1191" y="53"/>
                    <a:pt x="1125" y="53"/>
                    <a:pt x="1085" y="93"/>
                  </a:cubicBezTo>
                  <a:cubicBezTo>
                    <a:pt x="1061" y="116"/>
                    <a:pt x="1061" y="116"/>
                    <a:pt x="1061" y="116"/>
                  </a:cubicBezTo>
                  <a:cubicBezTo>
                    <a:pt x="1092" y="131"/>
                    <a:pt x="1122" y="150"/>
                    <a:pt x="1148" y="176"/>
                  </a:cubicBezTo>
                  <a:cubicBezTo>
                    <a:pt x="1174" y="202"/>
                    <a:pt x="1193" y="232"/>
                    <a:pt x="1208" y="264"/>
                  </a:cubicBezTo>
                  <a:cubicBezTo>
                    <a:pt x="1231" y="240"/>
                    <a:pt x="1231" y="240"/>
                    <a:pt x="1231" y="240"/>
                  </a:cubicBezTo>
                  <a:cubicBezTo>
                    <a:pt x="1272" y="200"/>
                    <a:pt x="1272" y="134"/>
                    <a:pt x="1231" y="93"/>
                  </a:cubicBezTo>
                  <a:close/>
                  <a:moveTo>
                    <a:pt x="818" y="20"/>
                  </a:moveTo>
                  <a:cubicBezTo>
                    <a:pt x="797" y="0"/>
                    <a:pt x="764" y="0"/>
                    <a:pt x="744" y="20"/>
                  </a:cubicBezTo>
                  <a:cubicBezTo>
                    <a:pt x="20" y="744"/>
                    <a:pt x="20" y="744"/>
                    <a:pt x="20" y="744"/>
                  </a:cubicBezTo>
                  <a:cubicBezTo>
                    <a:pt x="0" y="764"/>
                    <a:pt x="0" y="797"/>
                    <a:pt x="20" y="818"/>
                  </a:cubicBezTo>
                  <a:cubicBezTo>
                    <a:pt x="40" y="838"/>
                    <a:pt x="73" y="838"/>
                    <a:pt x="94" y="818"/>
                  </a:cubicBezTo>
                  <a:cubicBezTo>
                    <a:pt x="817" y="94"/>
                    <a:pt x="817" y="94"/>
                    <a:pt x="817" y="94"/>
                  </a:cubicBezTo>
                  <a:cubicBezTo>
                    <a:pt x="838" y="73"/>
                    <a:pt x="838" y="41"/>
                    <a:pt x="818" y="20"/>
                  </a:cubicBezTo>
                  <a:close/>
                  <a:moveTo>
                    <a:pt x="780" y="250"/>
                  </a:moveTo>
                  <a:cubicBezTo>
                    <a:pt x="351" y="679"/>
                    <a:pt x="351" y="679"/>
                    <a:pt x="351" y="679"/>
                  </a:cubicBezTo>
                  <a:cubicBezTo>
                    <a:pt x="646" y="973"/>
                    <a:pt x="646" y="973"/>
                    <a:pt x="646" y="973"/>
                  </a:cubicBezTo>
                  <a:cubicBezTo>
                    <a:pt x="1075" y="544"/>
                    <a:pt x="1075" y="544"/>
                    <a:pt x="1075" y="544"/>
                  </a:cubicBezTo>
                  <a:cubicBezTo>
                    <a:pt x="1156" y="463"/>
                    <a:pt x="1156" y="331"/>
                    <a:pt x="1075" y="250"/>
                  </a:cubicBezTo>
                  <a:cubicBezTo>
                    <a:pt x="993" y="169"/>
                    <a:pt x="862" y="169"/>
                    <a:pt x="780" y="250"/>
                  </a:cubicBezTo>
                  <a:cubicBezTo>
                    <a:pt x="780" y="250"/>
                    <a:pt x="780" y="250"/>
                    <a:pt x="780" y="250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xmlns="" id="{04487E5C-63D0-4892-93DE-77D032AF02D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1887" y="-3059113"/>
              <a:ext cx="1627188" cy="901700"/>
            </a:xfrm>
            <a:custGeom>
              <a:avLst/>
              <a:gdLst>
                <a:gd name="T0" fmla="*/ 2605 w 2767"/>
                <a:gd name="T1" fmla="*/ 540 h 1532"/>
                <a:gd name="T2" fmla="*/ 2605 w 2767"/>
                <a:gd name="T3" fmla="*/ 1226 h 1532"/>
                <a:gd name="T4" fmla="*/ 2461 w 2767"/>
                <a:gd name="T5" fmla="*/ 1370 h 1532"/>
                <a:gd name="T6" fmla="*/ 306 w 2767"/>
                <a:gd name="T7" fmla="*/ 1370 h 1532"/>
                <a:gd name="T8" fmla="*/ 162 w 2767"/>
                <a:gd name="T9" fmla="*/ 1226 h 1532"/>
                <a:gd name="T10" fmla="*/ 162 w 2767"/>
                <a:gd name="T11" fmla="*/ 306 h 1532"/>
                <a:gd name="T12" fmla="*/ 306 w 2767"/>
                <a:gd name="T13" fmla="*/ 162 h 1532"/>
                <a:gd name="T14" fmla="*/ 2053 w 2767"/>
                <a:gd name="T15" fmla="*/ 162 h 1532"/>
                <a:gd name="T16" fmla="*/ 2215 w 2767"/>
                <a:gd name="T17" fmla="*/ 0 h 1532"/>
                <a:gd name="T18" fmla="*/ 306 w 2767"/>
                <a:gd name="T19" fmla="*/ 0 h 1532"/>
                <a:gd name="T20" fmla="*/ 0 w 2767"/>
                <a:gd name="T21" fmla="*/ 306 h 1532"/>
                <a:gd name="T22" fmla="*/ 0 w 2767"/>
                <a:gd name="T23" fmla="*/ 1226 h 1532"/>
                <a:gd name="T24" fmla="*/ 306 w 2767"/>
                <a:gd name="T25" fmla="*/ 1532 h 1532"/>
                <a:gd name="T26" fmla="*/ 2461 w 2767"/>
                <a:gd name="T27" fmla="*/ 1532 h 1532"/>
                <a:gd name="T28" fmla="*/ 2767 w 2767"/>
                <a:gd name="T29" fmla="*/ 1226 h 1532"/>
                <a:gd name="T30" fmla="*/ 2767 w 2767"/>
                <a:gd name="T31" fmla="*/ 379 h 1532"/>
                <a:gd name="T32" fmla="*/ 2605 w 2767"/>
                <a:gd name="T33" fmla="*/ 54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7" h="1532">
                  <a:moveTo>
                    <a:pt x="2605" y="540"/>
                  </a:moveTo>
                  <a:cubicBezTo>
                    <a:pt x="2605" y="1226"/>
                    <a:pt x="2605" y="1226"/>
                    <a:pt x="2605" y="1226"/>
                  </a:cubicBezTo>
                  <a:cubicBezTo>
                    <a:pt x="2605" y="1305"/>
                    <a:pt x="2540" y="1370"/>
                    <a:pt x="2461" y="1370"/>
                  </a:cubicBezTo>
                  <a:cubicBezTo>
                    <a:pt x="306" y="1370"/>
                    <a:pt x="306" y="1370"/>
                    <a:pt x="306" y="1370"/>
                  </a:cubicBezTo>
                  <a:cubicBezTo>
                    <a:pt x="227" y="1370"/>
                    <a:pt x="162" y="1305"/>
                    <a:pt x="162" y="1226"/>
                  </a:cubicBezTo>
                  <a:cubicBezTo>
                    <a:pt x="162" y="306"/>
                    <a:pt x="162" y="306"/>
                    <a:pt x="162" y="306"/>
                  </a:cubicBezTo>
                  <a:cubicBezTo>
                    <a:pt x="162" y="227"/>
                    <a:pt x="227" y="162"/>
                    <a:pt x="306" y="162"/>
                  </a:cubicBezTo>
                  <a:cubicBezTo>
                    <a:pt x="2053" y="162"/>
                    <a:pt x="2053" y="162"/>
                    <a:pt x="2053" y="162"/>
                  </a:cubicBezTo>
                  <a:cubicBezTo>
                    <a:pt x="2215" y="0"/>
                    <a:pt x="2215" y="0"/>
                    <a:pt x="2215" y="0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138" y="0"/>
                    <a:pt x="0" y="138"/>
                    <a:pt x="0" y="306"/>
                  </a:cubicBezTo>
                  <a:cubicBezTo>
                    <a:pt x="0" y="1226"/>
                    <a:pt x="0" y="1226"/>
                    <a:pt x="0" y="1226"/>
                  </a:cubicBezTo>
                  <a:cubicBezTo>
                    <a:pt x="0" y="1394"/>
                    <a:pt x="138" y="1532"/>
                    <a:pt x="306" y="1532"/>
                  </a:cubicBezTo>
                  <a:cubicBezTo>
                    <a:pt x="2461" y="1532"/>
                    <a:pt x="2461" y="1532"/>
                    <a:pt x="2461" y="1532"/>
                  </a:cubicBezTo>
                  <a:cubicBezTo>
                    <a:pt x="2629" y="1532"/>
                    <a:pt x="2767" y="1394"/>
                    <a:pt x="2767" y="1226"/>
                  </a:cubicBezTo>
                  <a:cubicBezTo>
                    <a:pt x="2767" y="379"/>
                    <a:pt x="2767" y="379"/>
                    <a:pt x="2767" y="379"/>
                  </a:cubicBezTo>
                  <a:cubicBezTo>
                    <a:pt x="2605" y="540"/>
                    <a:pt x="2605" y="540"/>
                    <a:pt x="2605" y="5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643D9362-EBFA-4D3F-8702-BFD98751A3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0" y="4808333"/>
            <a:ext cx="3587750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4123E877-4DA3-4A40-8820-285099406EC9}"/>
              </a:ext>
            </a:extLst>
          </p:cNvPr>
          <p:cNvSpPr txBox="1"/>
          <p:nvPr/>
        </p:nvSpPr>
        <p:spPr bwMode="gray">
          <a:xfrm>
            <a:off x="486434" y="5869841"/>
            <a:ext cx="3311524" cy="4394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10000"/>
              </a:lnSpc>
              <a:buClr>
                <a:schemeClr val="bg2"/>
              </a:buClr>
            </a:pPr>
            <a:r>
              <a:rPr lang="de-DE" sz="1200" dirty="0"/>
              <a:t>This </a:t>
            </a:r>
            <a:r>
              <a:rPr lang="de-DE" sz="1200" dirty="0" err="1"/>
              <a:t>website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part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an EU </a:t>
            </a:r>
            <a:r>
              <a:rPr lang="de-DE" sz="1200" dirty="0" err="1"/>
              <a:t>quality</a:t>
            </a:r>
            <a:r>
              <a:rPr lang="de-DE" sz="1200" dirty="0"/>
              <a:t> network 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647A854C-E89F-4D35-8066-B0158A5D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25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xmlns="" id="{3E115C11-8A2C-4A1B-98CD-6D850F601CFB}"/>
              </a:ext>
            </a:extLst>
          </p:cNvPr>
          <p:cNvSpPr txBox="1">
            <a:spLocks/>
          </p:cNvSpPr>
          <p:nvPr/>
        </p:nvSpPr>
        <p:spPr bwMode="gray">
          <a:xfrm>
            <a:off x="407988" y="332655"/>
            <a:ext cx="5183187" cy="15120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tonio" panose="02000303000000000000" pitchFamily="2" charset="0"/>
                <a:ea typeface="+mj-ea"/>
                <a:cs typeface="+mj-cs"/>
              </a:rPr>
              <a:t>Anhang i, ii, iii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cxnSp>
        <p:nvCxnSpPr>
          <p:cNvPr id="24" name="Gerader Verbinder 42">
            <a:extLst>
              <a:ext uri="{FF2B5EF4-FFF2-40B4-BE49-F238E27FC236}">
                <a16:creationId xmlns:a16="http://schemas.microsoft.com/office/drawing/2014/main" xmlns="" id="{A037A7D0-4D7E-4AC8-AB40-A42140C62D67}"/>
              </a:ext>
            </a:extLst>
          </p:cNvPr>
          <p:cNvCxnSpPr/>
          <p:nvPr/>
        </p:nvCxnSpPr>
        <p:spPr bwMode="gray">
          <a:xfrm>
            <a:off x="1847528" y="2060848"/>
            <a:ext cx="43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">
            <a:extLst>
              <a:ext uri="{FF2B5EF4-FFF2-40B4-BE49-F238E27FC236}">
                <a16:creationId xmlns:a16="http://schemas.microsoft.com/office/drawing/2014/main" xmlns="" id="{2AD5250B-5FAE-4F19-A51C-DD54B56FD57E}"/>
              </a:ext>
            </a:extLst>
          </p:cNvPr>
          <p:cNvSpPr txBox="1">
            <a:spLocks/>
          </p:cNvSpPr>
          <p:nvPr/>
        </p:nvSpPr>
        <p:spPr bwMode="gray">
          <a:xfrm>
            <a:off x="4368979" y="2202431"/>
            <a:ext cx="3311197" cy="4319998"/>
          </a:xfrm>
          <a:prstGeom prst="rect">
            <a:avLst/>
          </a:prstGeom>
          <a:solidFill>
            <a:srgbClr val="EBEBEB"/>
          </a:solidFill>
        </p:spPr>
        <p:txBody>
          <a:bodyPr vert="horz" lIns="216000" tIns="144000" rIns="216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dirty="0">
                <a:solidFill>
                  <a:srgbClr val="2D2D2D"/>
                </a:solidFill>
              </a:rPr>
              <a:t>Online Verfahren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Linguistics Pro"/>
              <a:ea typeface="+mn-ea"/>
              <a:cs typeface="+mn-cs"/>
            </a:endParaRPr>
          </a:p>
          <a:p>
            <a:pPr lvl="0">
              <a:spcBef>
                <a:spcPts val="0"/>
              </a:spcBef>
              <a:defRPr/>
            </a:pPr>
            <a:endParaRPr lang="de-DE" sz="1100" dirty="0">
              <a:solidFill>
                <a:srgbClr val="2D2D2D"/>
              </a:solidFill>
            </a:endParaRP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Geburt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Wohnsitz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Studium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Arbeit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Umzug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Ruhestand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Gründung, Führung und Schließung eines Unternehmens</a:t>
            </a:r>
          </a:p>
          <a:p>
            <a:pPr marL="1714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100" dirty="0">
              <a:solidFill>
                <a:srgbClr val="2D2D2D"/>
              </a:solidFill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xmlns="" id="{4FA03589-669E-4E84-86AF-7A70C3343C1C}"/>
              </a:ext>
            </a:extLst>
          </p:cNvPr>
          <p:cNvSpPr txBox="1">
            <a:spLocks/>
          </p:cNvSpPr>
          <p:nvPr/>
        </p:nvSpPr>
        <p:spPr bwMode="gray">
          <a:xfrm>
            <a:off x="7896225" y="2202430"/>
            <a:ext cx="3313113" cy="4319997"/>
          </a:xfrm>
          <a:prstGeom prst="rect">
            <a:avLst/>
          </a:prstGeom>
          <a:solidFill>
            <a:srgbClr val="EBEBEB"/>
          </a:solidFill>
        </p:spPr>
        <p:txBody>
          <a:bodyPr vert="horz" lIns="216000" tIns="144000" rIns="216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dirty="0"/>
              <a:t>Hilfs- und Problemlösungsdienste </a:t>
            </a:r>
            <a:endParaRPr lang="de-DE" sz="1100" dirty="0">
              <a:solidFill>
                <a:srgbClr val="2D2D2D"/>
              </a:solidFill>
              <a:latin typeface="Open Sans Light"/>
            </a:endParaRP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100" dirty="0">
              <a:solidFill>
                <a:srgbClr val="2D2D2D"/>
              </a:solidFill>
            </a:endParaRP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Europäisches Netz der Arbeitsvermittlung (EURES)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Einheitliche </a:t>
            </a:r>
            <a:r>
              <a:rPr lang="de-DE" sz="1100" dirty="0" err="1">
                <a:solidFill>
                  <a:srgbClr val="2D2D2D"/>
                </a:solidFill>
              </a:rPr>
              <a:t>Ansprechpartner:innen</a:t>
            </a:r>
            <a:r>
              <a:rPr lang="de-DE" sz="1100" dirty="0">
                <a:solidFill>
                  <a:srgbClr val="2D2D2D"/>
                </a:solidFill>
              </a:rPr>
              <a:t> (EAP)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Produktinformationsstellen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Produktinformationsstellen für das Bauwesen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Nationale Beratungszentren für Berufsqualifikationen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Nationale Kontaktstelle für die grenzüberschreitende Gesundheitsversorgung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Online-Streitbeilegungsstellen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xmlns="" id="{5653F686-2278-433A-87D2-EA33223A0899}"/>
              </a:ext>
            </a:extLst>
          </p:cNvPr>
          <p:cNvSpPr txBox="1">
            <a:spLocks/>
          </p:cNvSpPr>
          <p:nvPr/>
        </p:nvSpPr>
        <p:spPr bwMode="gray">
          <a:xfrm>
            <a:off x="839416" y="2202430"/>
            <a:ext cx="3289818" cy="4319999"/>
          </a:xfrm>
          <a:prstGeom prst="rect">
            <a:avLst/>
          </a:prstGeom>
          <a:solidFill>
            <a:srgbClr val="EBEBEB"/>
          </a:solidFill>
        </p:spPr>
        <p:txBody>
          <a:bodyPr vert="horz" lIns="216000" tIns="144000" rIns="216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  <a:t>Informationen</a:t>
            </a:r>
            <a:b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</a:br>
            <a:r>
              <a:rPr lang="de-DE" sz="1100" dirty="0">
                <a:solidFill>
                  <a:srgbClr val="2D2D2D"/>
                </a:solidFill>
              </a:rPr>
              <a:t>BÜRGER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A. Reisen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B. Arbeit und Ruhestand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C. Fahrzeuge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D. Wohnsitz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E. Bildung oder Praktikum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F. Medizinische Versorgung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G. Bürger- und Familienrechte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H. Verbraucherrechte</a:t>
            </a:r>
            <a:br>
              <a:rPr lang="de-DE" sz="1100" dirty="0">
                <a:solidFill>
                  <a:srgbClr val="2D2D2D"/>
                </a:solidFill>
              </a:rPr>
            </a:br>
            <a:endParaRPr lang="de-DE" sz="1100" dirty="0">
              <a:solidFill>
                <a:srgbClr val="2D2D2D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de-DE" sz="1100" dirty="0">
                <a:solidFill>
                  <a:srgbClr val="2D2D2D"/>
                </a:solidFill>
              </a:rPr>
              <a:t>UNTERNEHMEN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J. Gründung, Führung und Schließung eines Unternehmens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K. Arbeitnehmern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L. Steuern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M. Waren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N. Dienstleistungen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O. Finanzierung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P. </a:t>
            </a:r>
            <a:r>
              <a:rPr lang="de-DE" sz="1100" dirty="0" err="1">
                <a:solidFill>
                  <a:srgbClr val="2D2D2D"/>
                </a:solidFill>
              </a:rPr>
              <a:t>Öff</a:t>
            </a:r>
            <a:r>
              <a:rPr lang="de-DE" sz="1100" dirty="0">
                <a:solidFill>
                  <a:srgbClr val="2D2D2D"/>
                </a:solidFill>
              </a:rPr>
              <a:t>. Aufträge</a:t>
            </a:r>
          </a:p>
          <a:p>
            <a:pPr marL="180000" lvl="1" indent="-1800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100" dirty="0">
                <a:solidFill>
                  <a:srgbClr val="2D2D2D"/>
                </a:solidFill>
              </a:rPr>
              <a:t>Q. Gesundheit und Sicherheit am Arbeitsplatz</a:t>
            </a:r>
          </a:p>
          <a:p>
            <a:pPr marL="1714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DE" sz="1100" dirty="0">
              <a:solidFill>
                <a:srgbClr val="2D2D2D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222336EF-C947-4331-8AA4-73147C7F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4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>
            <a:extLst>
              <a:ext uri="{FF2B5EF4-FFF2-40B4-BE49-F238E27FC236}">
                <a16:creationId xmlns:a16="http://schemas.microsoft.com/office/drawing/2014/main" xmlns="" id="{619D2BD1-0DF3-4C14-9990-C96DBB4320F2}"/>
              </a:ext>
            </a:extLst>
          </p:cNvPr>
          <p:cNvSpPr txBox="1">
            <a:spLocks/>
          </p:cNvSpPr>
          <p:nvPr/>
        </p:nvSpPr>
        <p:spPr bwMode="gray">
          <a:xfrm>
            <a:off x="407368" y="2276872"/>
            <a:ext cx="6260560" cy="50405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2000" b="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014258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  <a:t>Unterteilung von Informationen in drei Kategorien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xmlns="" id="{3E115C11-8A2C-4A1B-98CD-6D850F601CFB}"/>
              </a:ext>
            </a:extLst>
          </p:cNvPr>
          <p:cNvSpPr txBox="1">
            <a:spLocks/>
          </p:cNvSpPr>
          <p:nvPr/>
        </p:nvSpPr>
        <p:spPr bwMode="gray">
          <a:xfrm>
            <a:off x="407988" y="332655"/>
            <a:ext cx="5183187" cy="15120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tonio" panose="02000303000000000000" pitchFamily="2" charset="0"/>
                <a:ea typeface="+mj-ea"/>
                <a:cs typeface="+mj-cs"/>
              </a:rPr>
              <a:t>Vorschlag einer Informationsarchitektur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cxnSp>
        <p:nvCxnSpPr>
          <p:cNvPr id="24" name="Gerader Verbinder 42">
            <a:extLst>
              <a:ext uri="{FF2B5EF4-FFF2-40B4-BE49-F238E27FC236}">
                <a16:creationId xmlns:a16="http://schemas.microsoft.com/office/drawing/2014/main" xmlns="" id="{A037A7D0-4D7E-4AC8-AB40-A42140C62D67}"/>
              </a:ext>
            </a:extLst>
          </p:cNvPr>
          <p:cNvCxnSpPr/>
          <p:nvPr/>
        </p:nvCxnSpPr>
        <p:spPr bwMode="gray">
          <a:xfrm>
            <a:off x="1847528" y="2060848"/>
            <a:ext cx="43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">
            <a:extLst>
              <a:ext uri="{FF2B5EF4-FFF2-40B4-BE49-F238E27FC236}">
                <a16:creationId xmlns:a16="http://schemas.microsoft.com/office/drawing/2014/main" xmlns="" id="{2AD5250B-5FAE-4F19-A51C-DD54B56FD57E}"/>
              </a:ext>
            </a:extLst>
          </p:cNvPr>
          <p:cNvSpPr txBox="1">
            <a:spLocks/>
          </p:cNvSpPr>
          <p:nvPr/>
        </p:nvSpPr>
        <p:spPr bwMode="gray">
          <a:xfrm>
            <a:off x="4655208" y="2996951"/>
            <a:ext cx="3096976" cy="3203819"/>
          </a:xfrm>
          <a:prstGeom prst="rect">
            <a:avLst/>
          </a:prstGeom>
          <a:solidFill>
            <a:srgbClr val="EBEBEB"/>
          </a:solidFill>
        </p:spPr>
        <p:txBody>
          <a:bodyPr vert="horz" lIns="216000" tIns="144000" rIns="216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  <a:t>Gemeinsame EU- / nationale Informationen</a:t>
            </a:r>
          </a:p>
          <a:p>
            <a:pPr marL="180000" lvl="1" indent="-180000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Über Richtlinien festgelegter Rahmen im EU-Recht</a:t>
            </a:r>
          </a:p>
          <a:p>
            <a:pPr marL="180000" lvl="1" indent="-180000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Konkrete Umsetzung obliegt den Mitgliedsländern</a:t>
            </a:r>
          </a:p>
          <a:p>
            <a:pPr marL="180000" lvl="1" indent="-180000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Ergänzung von Inhalten aus „</a:t>
            </a:r>
            <a:r>
              <a:rPr lang="de-DE" sz="1400" dirty="0" err="1">
                <a:solidFill>
                  <a:srgbClr val="2D2D2D"/>
                </a:solidFill>
                <a:latin typeface="Open Sans Light"/>
              </a:rPr>
              <a:t>Your</a:t>
            </a:r>
            <a:r>
              <a:rPr lang="de-DE" sz="1400" dirty="0">
                <a:solidFill>
                  <a:srgbClr val="2D2D2D"/>
                </a:solidFill>
                <a:latin typeface="Open Sans Light"/>
              </a:rPr>
              <a:t> Europe“ durch nationale Inhalte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xmlns="" id="{5653F686-2278-433A-87D2-EA33223A0899}"/>
              </a:ext>
            </a:extLst>
          </p:cNvPr>
          <p:cNvSpPr txBox="1">
            <a:spLocks/>
          </p:cNvSpPr>
          <p:nvPr/>
        </p:nvSpPr>
        <p:spPr bwMode="gray">
          <a:xfrm>
            <a:off x="1342840" y="2961484"/>
            <a:ext cx="3096976" cy="3203819"/>
          </a:xfrm>
          <a:prstGeom prst="rect">
            <a:avLst/>
          </a:prstGeom>
          <a:solidFill>
            <a:srgbClr val="EBEBEB"/>
          </a:solidFill>
        </p:spPr>
        <p:txBody>
          <a:bodyPr vert="horz" lIns="216000" tIns="144000" rIns="216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  <a:t>Informationen auf EU-Ebene</a:t>
            </a:r>
            <a:b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</a:b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Linguistics Pro"/>
              <a:ea typeface="+mn-ea"/>
              <a:cs typeface="+mn-cs"/>
            </a:endParaRPr>
          </a:p>
          <a:p>
            <a:pPr marL="180000" marR="0" lvl="1" indent="-18000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EU-weit harmonisierte Rechte und Pflichten</a:t>
            </a:r>
          </a:p>
          <a:p>
            <a:pPr marL="180000" marR="0" lvl="1" indent="-18000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Überall in der EU direkt anwendbare Vorschriften</a:t>
            </a:r>
          </a:p>
          <a:p>
            <a:pPr marL="180000" marR="0" lvl="1" indent="-18000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Bereitstellung ausschließlich auf „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Your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Europe“</a:t>
            </a:r>
          </a:p>
          <a:p>
            <a:pPr marL="180000" marR="0" lvl="1" indent="-180000" algn="l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Ergänzung um länderspezifische Angaben auf nationalen Websites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xmlns="" id="{3E15A23D-C4B8-4F96-A1F9-F6BC32A0BD12}"/>
              </a:ext>
            </a:extLst>
          </p:cNvPr>
          <p:cNvSpPr txBox="1">
            <a:spLocks/>
          </p:cNvSpPr>
          <p:nvPr/>
        </p:nvSpPr>
        <p:spPr bwMode="gray">
          <a:xfrm>
            <a:off x="7968291" y="2961485"/>
            <a:ext cx="3096976" cy="3203819"/>
          </a:xfrm>
          <a:prstGeom prst="rect">
            <a:avLst/>
          </a:prstGeom>
          <a:solidFill>
            <a:srgbClr val="EBEBEB"/>
          </a:solidFill>
        </p:spPr>
        <p:txBody>
          <a:bodyPr vert="horz" lIns="216000" tIns="144000" rIns="216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0" indent="-1800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Linguistics Pro"/>
                <a:ea typeface="+mn-ea"/>
                <a:cs typeface="+mn-cs"/>
              </a:rPr>
              <a:t>In erster Linie nationale Informationen</a:t>
            </a:r>
          </a:p>
          <a:p>
            <a:pPr marL="180000" marR="0" lvl="1" indent="-180000" fontAlgn="auto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Keine EU-weiten Rechte und Pflichten</a:t>
            </a:r>
          </a:p>
          <a:p>
            <a:pPr marL="180000" marR="0" lvl="1" indent="-180000" fontAlgn="auto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Wichtige Informationen für </a:t>
            </a:r>
            <a:r>
              <a:rPr lang="de-DE" sz="1400" dirty="0" err="1">
                <a:solidFill>
                  <a:srgbClr val="2D2D2D"/>
                </a:solidFill>
                <a:latin typeface="Open Sans Light"/>
              </a:rPr>
              <a:t>Bürger:innen</a:t>
            </a:r>
            <a:r>
              <a:rPr lang="de-DE" sz="1400" dirty="0">
                <a:solidFill>
                  <a:srgbClr val="2D2D2D"/>
                </a:solidFill>
                <a:latin typeface="Open Sans Light"/>
              </a:rPr>
              <a:t> und Unternehmen</a:t>
            </a:r>
          </a:p>
          <a:p>
            <a:pPr marL="180000" marR="0" lvl="1" indent="-180000" fontAlgn="auto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srgbClr val="2D2D2D"/>
                </a:solidFill>
                <a:latin typeface="Open Sans Light"/>
              </a:rPr>
              <a:t>Möglicher Zugang zu nationalen Inhalten über „</a:t>
            </a:r>
            <a:r>
              <a:rPr lang="de-DE" sz="1400" dirty="0" err="1">
                <a:solidFill>
                  <a:srgbClr val="2D2D2D"/>
                </a:solidFill>
                <a:latin typeface="Open Sans Light"/>
              </a:rPr>
              <a:t>Your</a:t>
            </a:r>
            <a:r>
              <a:rPr lang="de-DE" sz="1400" dirty="0">
                <a:solidFill>
                  <a:srgbClr val="2D2D2D"/>
                </a:solidFill>
                <a:latin typeface="Open Sans Light"/>
              </a:rPr>
              <a:t> Europe</a:t>
            </a:r>
            <a:r>
              <a:rPr lang="de-DE" sz="1100" dirty="0">
                <a:solidFill>
                  <a:srgbClr val="2D2D2D"/>
                </a:solidFill>
                <a:latin typeface="Open Sans Light"/>
              </a:rPr>
              <a:t>“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8B75CF1A-708C-4BD4-B82B-D925A2A8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38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xmlns="" id="{3E115C11-8A2C-4A1B-98CD-6D850F601CFB}"/>
              </a:ext>
            </a:extLst>
          </p:cNvPr>
          <p:cNvSpPr txBox="1">
            <a:spLocks/>
          </p:cNvSpPr>
          <p:nvPr/>
        </p:nvSpPr>
        <p:spPr bwMode="gray">
          <a:xfrm>
            <a:off x="407988" y="332655"/>
            <a:ext cx="5183187" cy="15120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tonio" panose="02000303000000000000" pitchFamily="2" charset="0"/>
                <a:ea typeface="+mj-ea"/>
                <a:cs typeface="+mj-cs"/>
              </a:rPr>
              <a:t>Strukturiertes tag </a:t>
            </a:r>
            <a:b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tonio" panose="02000303000000000000" pitchFamily="2" charset="0"/>
                <a:ea typeface="+mj-ea"/>
                <a:cs typeface="+mj-cs"/>
              </a:rPr>
            </a:br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tonio" panose="02000303000000000000" pitchFamily="2" charset="0"/>
                <a:ea typeface="+mj-ea"/>
                <a:cs typeface="+mj-cs"/>
              </a:rPr>
              <a:t>in den </a:t>
            </a:r>
            <a:r>
              <a:rPr kumimoji="0" lang="de-DE" sz="3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tonio" panose="02000303000000000000" pitchFamily="2" charset="0"/>
                <a:ea typeface="+mj-ea"/>
                <a:cs typeface="+mj-cs"/>
              </a:rPr>
              <a:t>metadaten</a:t>
            </a:r>
            <a:endParaRPr kumimoji="0" lang="de-DE" sz="3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tonio" panose="02000303000000000000" pitchFamily="2" charset="0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aphicFrame>
        <p:nvGraphicFramePr>
          <p:cNvPr id="11" name="Tabelle 9">
            <a:extLst>
              <a:ext uri="{FF2B5EF4-FFF2-40B4-BE49-F238E27FC236}">
                <a16:creationId xmlns:a16="http://schemas.microsoft.com/office/drawing/2014/main" xmlns="" id="{F9E9CC6C-3E94-455C-98EA-988CEB9D4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033622"/>
              </p:ext>
            </p:extLst>
          </p:nvPr>
        </p:nvGraphicFramePr>
        <p:xfrm>
          <a:off x="533134" y="2366837"/>
          <a:ext cx="10559245" cy="3726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94">
                  <a:extLst>
                    <a:ext uri="{9D8B030D-6E8A-4147-A177-3AD203B41FA5}">
                      <a16:colId xmlns:a16="http://schemas.microsoft.com/office/drawing/2014/main" xmlns="" val="379072375"/>
                    </a:ext>
                  </a:extLst>
                </a:gridCol>
                <a:gridCol w="527999">
                  <a:extLst>
                    <a:ext uri="{9D8B030D-6E8A-4147-A177-3AD203B41FA5}">
                      <a16:colId xmlns:a16="http://schemas.microsoft.com/office/drawing/2014/main" xmlns="" val="3469002468"/>
                    </a:ext>
                  </a:extLst>
                </a:gridCol>
                <a:gridCol w="1120558">
                  <a:extLst>
                    <a:ext uri="{9D8B030D-6E8A-4147-A177-3AD203B41FA5}">
                      <a16:colId xmlns:a16="http://schemas.microsoft.com/office/drawing/2014/main" xmlns="" val="3323635760"/>
                    </a:ext>
                  </a:extLst>
                </a:gridCol>
                <a:gridCol w="1190822">
                  <a:extLst>
                    <a:ext uri="{9D8B030D-6E8A-4147-A177-3AD203B41FA5}">
                      <a16:colId xmlns:a16="http://schemas.microsoft.com/office/drawing/2014/main" xmlns="" val="4134912165"/>
                    </a:ext>
                  </a:extLst>
                </a:gridCol>
                <a:gridCol w="1003946">
                  <a:extLst>
                    <a:ext uri="{9D8B030D-6E8A-4147-A177-3AD203B41FA5}">
                      <a16:colId xmlns:a16="http://schemas.microsoft.com/office/drawing/2014/main" xmlns="" val="247606965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21235507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26404681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184078352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3670515323"/>
                    </a:ext>
                  </a:extLst>
                </a:gridCol>
                <a:gridCol w="1079302">
                  <a:extLst>
                    <a:ext uri="{9D8B030D-6E8A-4147-A177-3AD203B41FA5}">
                      <a16:colId xmlns:a16="http://schemas.microsoft.com/office/drawing/2014/main" xmlns="" val="3941978893"/>
                    </a:ext>
                  </a:extLst>
                </a:gridCol>
              </a:tblGrid>
              <a:tr h="930298"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Ländercode nach ISO 3166 Alpha 2 Code</a:t>
                      </a: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Subnationaler Code nach NUTS 1-3 oder LAU </a:t>
                      </a: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Art des Dienstes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Sprache nach ISO 639-1 Alpha 2 Code</a:t>
                      </a: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Dienst nach SDG Anhang I</a:t>
                      </a:r>
                    </a:p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1200" dirty="0"/>
                        <a:t>A-Q</a:t>
                      </a: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Dienst nach SDG Anhang I</a:t>
                      </a:r>
                    </a:p>
                    <a:p>
                      <a:pPr algn="ctr"/>
                      <a:endParaRPr lang="de-DE" sz="1200" dirty="0"/>
                    </a:p>
                    <a:p>
                      <a:pPr algn="ctr"/>
                      <a:r>
                        <a:rPr lang="de-DE" sz="1200" dirty="0"/>
                        <a:t>01-09</a:t>
                      </a: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Name des Dienstes nach SDG Anhang III</a:t>
                      </a:r>
                    </a:p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Falls nicht in Anhang III</a:t>
                      </a:r>
                    </a:p>
                    <a:p>
                      <a:pPr algn="ctr"/>
                      <a:r>
                        <a:rPr lang="de-DE" sz="1200" dirty="0"/>
                        <a:t>Kompletter Name des Dienstes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4651692"/>
                  </a:ext>
                </a:extLst>
              </a:tr>
              <a:tr h="950616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Webseiten mit Informationen über Regeln, Rechte und Pflichten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757858"/>
                  </a:ext>
                </a:extLst>
              </a:tr>
              <a:tr h="718389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Webseiten mit Informationen über Verfahren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/>
                        <a:t>Procedure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8160382"/>
                  </a:ext>
                </a:extLst>
              </a:tr>
              <a:tr h="868734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Webseiten mit Informationen über Hilfs- oder Problemlösungsdienste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Assistance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3124124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E8EA10FF-F4A2-41F0-A8E3-78F6B155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2608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87D216B7-1ED1-4743-BCF2-577120ECEA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1784" y="3429000"/>
            <a:ext cx="6912768" cy="2736850"/>
          </a:xfrm>
        </p:spPr>
        <p:txBody>
          <a:bodyPr/>
          <a:lstStyle/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E15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Vorgaben für das Sammeln und Teilen von Nutzerstatistiken und –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feedback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in Bezug auf Services des Single Digital Gateway</a:t>
            </a: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E15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Bezugnahme auf Verordnung (EU) </a:t>
            </a:r>
            <a:r>
              <a:rPr lang="de-DE" sz="2000" dirty="0">
                <a:solidFill>
                  <a:srgbClr val="2D2D2D"/>
                </a:solidFill>
                <a:latin typeface="Open Sans Light"/>
              </a:rPr>
              <a:t>2018/1724</a:t>
            </a: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CE151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000" dirty="0">
                <a:solidFill>
                  <a:srgbClr val="2D2D2D"/>
                </a:solidFill>
                <a:latin typeface="Open Sans Light"/>
              </a:rPr>
              <a:t>Bereitstellung eines Instruments durch die Kommission zur Erhebung der Daten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3CD0C94-FD41-483E-ACEB-A41062C98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cap="all" dirty="0"/>
              <a:t>Durchführungs-</a:t>
            </a:r>
            <a:r>
              <a:rPr lang="de-DE" cap="all" dirty="0" err="1"/>
              <a:t>rechtsakte</a:t>
            </a:r>
            <a:endParaRPr lang="de-DE" cap="all" dirty="0"/>
          </a:p>
          <a:p>
            <a:endParaRPr lang="de-DE" cap="all" dirty="0"/>
          </a:p>
        </p:txBody>
      </p:sp>
      <p:grpSp>
        <p:nvGrpSpPr>
          <p:cNvPr id="16" name="Gruppieren 73741">
            <a:extLst>
              <a:ext uri="{FF2B5EF4-FFF2-40B4-BE49-F238E27FC236}">
                <a16:creationId xmlns:a16="http://schemas.microsoft.com/office/drawing/2014/main" xmlns="" id="{161B41BA-6B2A-431C-9F6B-E93CEF8A3C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39816" y="2492896"/>
            <a:ext cx="837154" cy="576064"/>
            <a:chOff x="3671887" y="-3582988"/>
            <a:chExt cx="2071688" cy="1425575"/>
          </a:xfrm>
          <a:solidFill>
            <a:schemeClr val="accent4"/>
          </a:solidFill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FB7B7870-224B-4761-B23D-AD85A7029EB3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0887" y="-2501900"/>
              <a:ext cx="136525" cy="134938"/>
            </a:xfrm>
            <a:custGeom>
              <a:avLst/>
              <a:gdLst>
                <a:gd name="T0" fmla="*/ 160 w 230"/>
                <a:gd name="T1" fmla="*/ 65 h 229"/>
                <a:gd name="T2" fmla="*/ 111 w 230"/>
                <a:gd name="T3" fmla="*/ 0 h 229"/>
                <a:gd name="T4" fmla="*/ 27 w 230"/>
                <a:gd name="T5" fmla="*/ 159 h 229"/>
                <a:gd name="T6" fmla="*/ 69 w 230"/>
                <a:gd name="T7" fmla="*/ 202 h 229"/>
                <a:gd name="T8" fmla="*/ 230 w 230"/>
                <a:gd name="T9" fmla="*/ 116 h 229"/>
                <a:gd name="T10" fmla="*/ 160 w 230"/>
                <a:gd name="T11" fmla="*/ 65 h 229"/>
                <a:gd name="T12" fmla="*/ 160 w 230"/>
                <a:gd name="T13" fmla="*/ 6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29">
                  <a:moveTo>
                    <a:pt x="160" y="65"/>
                  </a:moveTo>
                  <a:cubicBezTo>
                    <a:pt x="140" y="45"/>
                    <a:pt x="125" y="23"/>
                    <a:pt x="111" y="0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0" y="209"/>
                    <a:pt x="19" y="229"/>
                    <a:pt x="69" y="202"/>
                  </a:cubicBezTo>
                  <a:cubicBezTo>
                    <a:pt x="230" y="116"/>
                    <a:pt x="230" y="116"/>
                    <a:pt x="230" y="116"/>
                  </a:cubicBezTo>
                  <a:cubicBezTo>
                    <a:pt x="205" y="102"/>
                    <a:pt x="181" y="86"/>
                    <a:pt x="160" y="65"/>
                  </a:cubicBezTo>
                  <a:cubicBezTo>
                    <a:pt x="160" y="65"/>
                    <a:pt x="160" y="65"/>
                    <a:pt x="160" y="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xmlns="" id="{F0A69834-0791-41AB-A7FD-34C203C78F3A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375" y="-3140075"/>
              <a:ext cx="681038" cy="681038"/>
            </a:xfrm>
            <a:custGeom>
              <a:avLst/>
              <a:gdLst>
                <a:gd name="T0" fmla="*/ 375 w 1158"/>
                <a:gd name="T1" fmla="*/ 1076 h 1157"/>
                <a:gd name="T2" fmla="*/ 1158 w 1158"/>
                <a:gd name="T3" fmla="*/ 293 h 1157"/>
                <a:gd name="T4" fmla="*/ 864 w 1158"/>
                <a:gd name="T5" fmla="*/ 0 h 1157"/>
                <a:gd name="T6" fmla="*/ 81 w 1158"/>
                <a:gd name="T7" fmla="*/ 782 h 1157"/>
                <a:gd name="T8" fmla="*/ 81 w 1158"/>
                <a:gd name="T9" fmla="*/ 1076 h 1157"/>
                <a:gd name="T10" fmla="*/ 375 w 1158"/>
                <a:gd name="T11" fmla="*/ 1076 h 1157"/>
                <a:gd name="T12" fmla="*/ 375 w 1158"/>
                <a:gd name="T13" fmla="*/ 107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8" h="1157">
                  <a:moveTo>
                    <a:pt x="375" y="1076"/>
                  </a:moveTo>
                  <a:cubicBezTo>
                    <a:pt x="1158" y="293"/>
                    <a:pt x="1158" y="293"/>
                    <a:pt x="1158" y="293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1" y="782"/>
                    <a:pt x="81" y="782"/>
                    <a:pt x="81" y="782"/>
                  </a:cubicBezTo>
                  <a:cubicBezTo>
                    <a:pt x="0" y="863"/>
                    <a:pt x="0" y="995"/>
                    <a:pt x="81" y="1076"/>
                  </a:cubicBezTo>
                  <a:cubicBezTo>
                    <a:pt x="162" y="1157"/>
                    <a:pt x="294" y="1157"/>
                    <a:pt x="375" y="1076"/>
                  </a:cubicBezTo>
                  <a:cubicBezTo>
                    <a:pt x="375" y="1076"/>
                    <a:pt x="375" y="1076"/>
                    <a:pt x="375" y="1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xmlns="" id="{281D660C-DF57-4E39-BDDC-5136BB58E1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52875" y="-2825750"/>
              <a:ext cx="661988" cy="412750"/>
            </a:xfrm>
            <a:custGeom>
              <a:avLst/>
              <a:gdLst>
                <a:gd name="T0" fmla="*/ 650 w 1123"/>
                <a:gd name="T1" fmla="*/ 281 h 704"/>
                <a:gd name="T2" fmla="*/ 70 w 1123"/>
                <a:gd name="T3" fmla="*/ 281 h 704"/>
                <a:gd name="T4" fmla="*/ 0 w 1123"/>
                <a:gd name="T5" fmla="*/ 351 h 704"/>
                <a:gd name="T6" fmla="*/ 70 w 1123"/>
                <a:gd name="T7" fmla="*/ 422 h 704"/>
                <a:gd name="T8" fmla="*/ 650 w 1123"/>
                <a:gd name="T9" fmla="*/ 422 h 704"/>
                <a:gd name="T10" fmla="*/ 721 w 1123"/>
                <a:gd name="T11" fmla="*/ 351 h 704"/>
                <a:gd name="T12" fmla="*/ 650 w 1123"/>
                <a:gd name="T13" fmla="*/ 281 h 704"/>
                <a:gd name="T14" fmla="*/ 829 w 1123"/>
                <a:gd name="T15" fmla="*/ 563 h 704"/>
                <a:gd name="T16" fmla="*/ 70 w 1123"/>
                <a:gd name="T17" fmla="*/ 563 h 704"/>
                <a:gd name="T18" fmla="*/ 0 w 1123"/>
                <a:gd name="T19" fmla="*/ 633 h 704"/>
                <a:gd name="T20" fmla="*/ 70 w 1123"/>
                <a:gd name="T21" fmla="*/ 704 h 704"/>
                <a:gd name="T22" fmla="*/ 829 w 1123"/>
                <a:gd name="T23" fmla="*/ 704 h 704"/>
                <a:gd name="T24" fmla="*/ 900 w 1123"/>
                <a:gd name="T25" fmla="*/ 633 h 704"/>
                <a:gd name="T26" fmla="*/ 829 w 1123"/>
                <a:gd name="T27" fmla="*/ 563 h 704"/>
                <a:gd name="T28" fmla="*/ 1052 w 1123"/>
                <a:gd name="T29" fmla="*/ 0 h 704"/>
                <a:gd name="T30" fmla="*/ 70 w 1123"/>
                <a:gd name="T31" fmla="*/ 0 h 704"/>
                <a:gd name="T32" fmla="*/ 0 w 1123"/>
                <a:gd name="T33" fmla="*/ 71 h 704"/>
                <a:gd name="T34" fmla="*/ 70 w 1123"/>
                <a:gd name="T35" fmla="*/ 141 h 704"/>
                <a:gd name="T36" fmla="*/ 1052 w 1123"/>
                <a:gd name="T37" fmla="*/ 141 h 704"/>
                <a:gd name="T38" fmla="*/ 1123 w 1123"/>
                <a:gd name="T39" fmla="*/ 71 h 704"/>
                <a:gd name="T40" fmla="*/ 1052 w 1123"/>
                <a:gd name="T41" fmla="*/ 0 h 704"/>
                <a:gd name="T42" fmla="*/ 1052 w 1123"/>
                <a:gd name="T4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3" h="704">
                  <a:moveTo>
                    <a:pt x="650" y="281"/>
                  </a:moveTo>
                  <a:cubicBezTo>
                    <a:pt x="70" y="281"/>
                    <a:pt x="70" y="281"/>
                    <a:pt x="70" y="281"/>
                  </a:cubicBezTo>
                  <a:cubicBezTo>
                    <a:pt x="31" y="281"/>
                    <a:pt x="0" y="312"/>
                    <a:pt x="0" y="351"/>
                  </a:cubicBezTo>
                  <a:cubicBezTo>
                    <a:pt x="0" y="390"/>
                    <a:pt x="31" y="422"/>
                    <a:pt x="70" y="422"/>
                  </a:cubicBezTo>
                  <a:cubicBezTo>
                    <a:pt x="650" y="422"/>
                    <a:pt x="650" y="422"/>
                    <a:pt x="650" y="422"/>
                  </a:cubicBezTo>
                  <a:cubicBezTo>
                    <a:pt x="689" y="422"/>
                    <a:pt x="721" y="390"/>
                    <a:pt x="721" y="351"/>
                  </a:cubicBezTo>
                  <a:cubicBezTo>
                    <a:pt x="721" y="312"/>
                    <a:pt x="689" y="281"/>
                    <a:pt x="650" y="281"/>
                  </a:cubicBezTo>
                  <a:close/>
                  <a:moveTo>
                    <a:pt x="829" y="563"/>
                  </a:moveTo>
                  <a:cubicBezTo>
                    <a:pt x="70" y="563"/>
                    <a:pt x="70" y="563"/>
                    <a:pt x="70" y="563"/>
                  </a:cubicBezTo>
                  <a:cubicBezTo>
                    <a:pt x="31" y="563"/>
                    <a:pt x="0" y="594"/>
                    <a:pt x="0" y="633"/>
                  </a:cubicBezTo>
                  <a:cubicBezTo>
                    <a:pt x="0" y="672"/>
                    <a:pt x="31" y="704"/>
                    <a:pt x="70" y="704"/>
                  </a:cubicBezTo>
                  <a:cubicBezTo>
                    <a:pt x="829" y="704"/>
                    <a:pt x="829" y="704"/>
                    <a:pt x="829" y="704"/>
                  </a:cubicBezTo>
                  <a:cubicBezTo>
                    <a:pt x="868" y="704"/>
                    <a:pt x="900" y="672"/>
                    <a:pt x="900" y="633"/>
                  </a:cubicBezTo>
                  <a:cubicBezTo>
                    <a:pt x="900" y="594"/>
                    <a:pt x="868" y="563"/>
                    <a:pt x="829" y="563"/>
                  </a:cubicBezTo>
                  <a:close/>
                  <a:moveTo>
                    <a:pt x="1052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2"/>
                    <a:pt x="0" y="71"/>
                  </a:cubicBezTo>
                  <a:cubicBezTo>
                    <a:pt x="0" y="110"/>
                    <a:pt x="31" y="141"/>
                    <a:pt x="70" y="141"/>
                  </a:cubicBezTo>
                  <a:cubicBezTo>
                    <a:pt x="1052" y="141"/>
                    <a:pt x="1052" y="141"/>
                    <a:pt x="1052" y="141"/>
                  </a:cubicBezTo>
                  <a:cubicBezTo>
                    <a:pt x="1091" y="141"/>
                    <a:pt x="1123" y="110"/>
                    <a:pt x="1123" y="71"/>
                  </a:cubicBezTo>
                  <a:cubicBezTo>
                    <a:pt x="1123" y="32"/>
                    <a:pt x="1091" y="0"/>
                    <a:pt x="1052" y="0"/>
                  </a:cubicBezTo>
                  <a:cubicBezTo>
                    <a:pt x="1052" y="0"/>
                    <a:pt x="1052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xmlns="" id="{C778A40D-0DA4-4BCA-B32C-51DE044BAF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95862" y="-3582988"/>
              <a:ext cx="747713" cy="573088"/>
            </a:xfrm>
            <a:custGeom>
              <a:avLst/>
              <a:gdLst>
                <a:gd name="T0" fmla="*/ 1231 w 1272"/>
                <a:gd name="T1" fmla="*/ 93 h 973"/>
                <a:gd name="T2" fmla="*/ 1085 w 1272"/>
                <a:gd name="T3" fmla="*/ 93 h 973"/>
                <a:gd name="T4" fmla="*/ 1061 w 1272"/>
                <a:gd name="T5" fmla="*/ 116 h 973"/>
                <a:gd name="T6" fmla="*/ 1148 w 1272"/>
                <a:gd name="T7" fmla="*/ 176 h 973"/>
                <a:gd name="T8" fmla="*/ 1208 w 1272"/>
                <a:gd name="T9" fmla="*/ 264 h 973"/>
                <a:gd name="T10" fmla="*/ 1231 w 1272"/>
                <a:gd name="T11" fmla="*/ 240 h 973"/>
                <a:gd name="T12" fmla="*/ 1231 w 1272"/>
                <a:gd name="T13" fmla="*/ 93 h 973"/>
                <a:gd name="T14" fmla="*/ 818 w 1272"/>
                <a:gd name="T15" fmla="*/ 20 h 973"/>
                <a:gd name="T16" fmla="*/ 744 w 1272"/>
                <a:gd name="T17" fmla="*/ 20 h 973"/>
                <a:gd name="T18" fmla="*/ 20 w 1272"/>
                <a:gd name="T19" fmla="*/ 744 h 973"/>
                <a:gd name="T20" fmla="*/ 20 w 1272"/>
                <a:gd name="T21" fmla="*/ 818 h 973"/>
                <a:gd name="T22" fmla="*/ 94 w 1272"/>
                <a:gd name="T23" fmla="*/ 818 h 973"/>
                <a:gd name="T24" fmla="*/ 817 w 1272"/>
                <a:gd name="T25" fmla="*/ 94 h 973"/>
                <a:gd name="T26" fmla="*/ 818 w 1272"/>
                <a:gd name="T27" fmla="*/ 20 h 973"/>
                <a:gd name="T28" fmla="*/ 780 w 1272"/>
                <a:gd name="T29" fmla="*/ 250 h 973"/>
                <a:gd name="T30" fmla="*/ 351 w 1272"/>
                <a:gd name="T31" fmla="*/ 679 h 973"/>
                <a:gd name="T32" fmla="*/ 646 w 1272"/>
                <a:gd name="T33" fmla="*/ 973 h 973"/>
                <a:gd name="T34" fmla="*/ 1075 w 1272"/>
                <a:gd name="T35" fmla="*/ 544 h 973"/>
                <a:gd name="T36" fmla="*/ 1075 w 1272"/>
                <a:gd name="T37" fmla="*/ 250 h 973"/>
                <a:gd name="T38" fmla="*/ 780 w 1272"/>
                <a:gd name="T39" fmla="*/ 250 h 973"/>
                <a:gd name="T40" fmla="*/ 780 w 1272"/>
                <a:gd name="T41" fmla="*/ 25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973">
                  <a:moveTo>
                    <a:pt x="1231" y="93"/>
                  </a:moveTo>
                  <a:cubicBezTo>
                    <a:pt x="1191" y="53"/>
                    <a:pt x="1125" y="53"/>
                    <a:pt x="1085" y="93"/>
                  </a:cubicBezTo>
                  <a:cubicBezTo>
                    <a:pt x="1061" y="116"/>
                    <a:pt x="1061" y="116"/>
                    <a:pt x="1061" y="116"/>
                  </a:cubicBezTo>
                  <a:cubicBezTo>
                    <a:pt x="1092" y="131"/>
                    <a:pt x="1122" y="150"/>
                    <a:pt x="1148" y="176"/>
                  </a:cubicBezTo>
                  <a:cubicBezTo>
                    <a:pt x="1174" y="202"/>
                    <a:pt x="1193" y="232"/>
                    <a:pt x="1208" y="264"/>
                  </a:cubicBezTo>
                  <a:cubicBezTo>
                    <a:pt x="1231" y="240"/>
                    <a:pt x="1231" y="240"/>
                    <a:pt x="1231" y="240"/>
                  </a:cubicBezTo>
                  <a:cubicBezTo>
                    <a:pt x="1272" y="200"/>
                    <a:pt x="1272" y="134"/>
                    <a:pt x="1231" y="93"/>
                  </a:cubicBezTo>
                  <a:close/>
                  <a:moveTo>
                    <a:pt x="818" y="20"/>
                  </a:moveTo>
                  <a:cubicBezTo>
                    <a:pt x="797" y="0"/>
                    <a:pt x="764" y="0"/>
                    <a:pt x="744" y="20"/>
                  </a:cubicBezTo>
                  <a:cubicBezTo>
                    <a:pt x="20" y="744"/>
                    <a:pt x="20" y="744"/>
                    <a:pt x="20" y="744"/>
                  </a:cubicBezTo>
                  <a:cubicBezTo>
                    <a:pt x="0" y="764"/>
                    <a:pt x="0" y="797"/>
                    <a:pt x="20" y="818"/>
                  </a:cubicBezTo>
                  <a:cubicBezTo>
                    <a:pt x="40" y="838"/>
                    <a:pt x="73" y="838"/>
                    <a:pt x="94" y="818"/>
                  </a:cubicBezTo>
                  <a:cubicBezTo>
                    <a:pt x="817" y="94"/>
                    <a:pt x="817" y="94"/>
                    <a:pt x="817" y="94"/>
                  </a:cubicBezTo>
                  <a:cubicBezTo>
                    <a:pt x="838" y="73"/>
                    <a:pt x="838" y="41"/>
                    <a:pt x="818" y="20"/>
                  </a:cubicBezTo>
                  <a:close/>
                  <a:moveTo>
                    <a:pt x="780" y="250"/>
                  </a:moveTo>
                  <a:cubicBezTo>
                    <a:pt x="351" y="679"/>
                    <a:pt x="351" y="679"/>
                    <a:pt x="351" y="679"/>
                  </a:cubicBezTo>
                  <a:cubicBezTo>
                    <a:pt x="646" y="973"/>
                    <a:pt x="646" y="973"/>
                    <a:pt x="646" y="973"/>
                  </a:cubicBezTo>
                  <a:cubicBezTo>
                    <a:pt x="1075" y="544"/>
                    <a:pt x="1075" y="544"/>
                    <a:pt x="1075" y="544"/>
                  </a:cubicBezTo>
                  <a:cubicBezTo>
                    <a:pt x="1156" y="463"/>
                    <a:pt x="1156" y="331"/>
                    <a:pt x="1075" y="250"/>
                  </a:cubicBezTo>
                  <a:cubicBezTo>
                    <a:pt x="993" y="169"/>
                    <a:pt x="862" y="169"/>
                    <a:pt x="780" y="250"/>
                  </a:cubicBezTo>
                  <a:cubicBezTo>
                    <a:pt x="780" y="250"/>
                    <a:pt x="780" y="250"/>
                    <a:pt x="780" y="250"/>
                  </a:cubicBez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xmlns="" id="{04487E5C-63D0-4892-93DE-77D032AF02D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1887" y="-3059113"/>
              <a:ext cx="1627188" cy="901700"/>
            </a:xfrm>
            <a:custGeom>
              <a:avLst/>
              <a:gdLst>
                <a:gd name="T0" fmla="*/ 2605 w 2767"/>
                <a:gd name="T1" fmla="*/ 540 h 1532"/>
                <a:gd name="T2" fmla="*/ 2605 w 2767"/>
                <a:gd name="T3" fmla="*/ 1226 h 1532"/>
                <a:gd name="T4" fmla="*/ 2461 w 2767"/>
                <a:gd name="T5" fmla="*/ 1370 h 1532"/>
                <a:gd name="T6" fmla="*/ 306 w 2767"/>
                <a:gd name="T7" fmla="*/ 1370 h 1532"/>
                <a:gd name="T8" fmla="*/ 162 w 2767"/>
                <a:gd name="T9" fmla="*/ 1226 h 1532"/>
                <a:gd name="T10" fmla="*/ 162 w 2767"/>
                <a:gd name="T11" fmla="*/ 306 h 1532"/>
                <a:gd name="T12" fmla="*/ 306 w 2767"/>
                <a:gd name="T13" fmla="*/ 162 h 1532"/>
                <a:gd name="T14" fmla="*/ 2053 w 2767"/>
                <a:gd name="T15" fmla="*/ 162 h 1532"/>
                <a:gd name="T16" fmla="*/ 2215 w 2767"/>
                <a:gd name="T17" fmla="*/ 0 h 1532"/>
                <a:gd name="T18" fmla="*/ 306 w 2767"/>
                <a:gd name="T19" fmla="*/ 0 h 1532"/>
                <a:gd name="T20" fmla="*/ 0 w 2767"/>
                <a:gd name="T21" fmla="*/ 306 h 1532"/>
                <a:gd name="T22" fmla="*/ 0 w 2767"/>
                <a:gd name="T23" fmla="*/ 1226 h 1532"/>
                <a:gd name="T24" fmla="*/ 306 w 2767"/>
                <a:gd name="T25" fmla="*/ 1532 h 1532"/>
                <a:gd name="T26" fmla="*/ 2461 w 2767"/>
                <a:gd name="T27" fmla="*/ 1532 h 1532"/>
                <a:gd name="T28" fmla="*/ 2767 w 2767"/>
                <a:gd name="T29" fmla="*/ 1226 h 1532"/>
                <a:gd name="T30" fmla="*/ 2767 w 2767"/>
                <a:gd name="T31" fmla="*/ 379 h 1532"/>
                <a:gd name="T32" fmla="*/ 2605 w 2767"/>
                <a:gd name="T33" fmla="*/ 54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7" h="1532">
                  <a:moveTo>
                    <a:pt x="2605" y="540"/>
                  </a:moveTo>
                  <a:cubicBezTo>
                    <a:pt x="2605" y="1226"/>
                    <a:pt x="2605" y="1226"/>
                    <a:pt x="2605" y="1226"/>
                  </a:cubicBezTo>
                  <a:cubicBezTo>
                    <a:pt x="2605" y="1305"/>
                    <a:pt x="2540" y="1370"/>
                    <a:pt x="2461" y="1370"/>
                  </a:cubicBezTo>
                  <a:cubicBezTo>
                    <a:pt x="306" y="1370"/>
                    <a:pt x="306" y="1370"/>
                    <a:pt x="306" y="1370"/>
                  </a:cubicBezTo>
                  <a:cubicBezTo>
                    <a:pt x="227" y="1370"/>
                    <a:pt x="162" y="1305"/>
                    <a:pt x="162" y="1226"/>
                  </a:cubicBezTo>
                  <a:cubicBezTo>
                    <a:pt x="162" y="306"/>
                    <a:pt x="162" y="306"/>
                    <a:pt x="162" y="306"/>
                  </a:cubicBezTo>
                  <a:cubicBezTo>
                    <a:pt x="162" y="227"/>
                    <a:pt x="227" y="162"/>
                    <a:pt x="306" y="162"/>
                  </a:cubicBezTo>
                  <a:cubicBezTo>
                    <a:pt x="2053" y="162"/>
                    <a:pt x="2053" y="162"/>
                    <a:pt x="2053" y="162"/>
                  </a:cubicBezTo>
                  <a:cubicBezTo>
                    <a:pt x="2215" y="0"/>
                    <a:pt x="2215" y="0"/>
                    <a:pt x="2215" y="0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138" y="0"/>
                    <a:pt x="0" y="138"/>
                    <a:pt x="0" y="306"/>
                  </a:cubicBezTo>
                  <a:cubicBezTo>
                    <a:pt x="0" y="1226"/>
                    <a:pt x="0" y="1226"/>
                    <a:pt x="0" y="1226"/>
                  </a:cubicBezTo>
                  <a:cubicBezTo>
                    <a:pt x="0" y="1394"/>
                    <a:pt x="138" y="1532"/>
                    <a:pt x="306" y="1532"/>
                  </a:cubicBezTo>
                  <a:cubicBezTo>
                    <a:pt x="2461" y="1532"/>
                    <a:pt x="2461" y="1532"/>
                    <a:pt x="2461" y="1532"/>
                  </a:cubicBezTo>
                  <a:cubicBezTo>
                    <a:pt x="2629" y="1532"/>
                    <a:pt x="2767" y="1394"/>
                    <a:pt x="2767" y="1226"/>
                  </a:cubicBezTo>
                  <a:cubicBezTo>
                    <a:pt x="2767" y="379"/>
                    <a:pt x="2767" y="379"/>
                    <a:pt x="2767" y="379"/>
                  </a:cubicBezTo>
                  <a:cubicBezTo>
                    <a:pt x="2605" y="540"/>
                    <a:pt x="2605" y="540"/>
                    <a:pt x="2605" y="5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DF798F6-C5F6-45D3-B17E-610A7435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9513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89027E6-3DA0-4734-A516-A0ECFB2630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srgbClr val="CE1516"/>
                </a:solidFill>
                <a:effectLst/>
                <a:uLnTx/>
                <a:uFillTx/>
                <a:latin typeface="Antonio" panose="02000303000000000000" pitchFamily="2" charset="0"/>
                <a:ea typeface="+mn-ea"/>
                <a:cs typeface="+mn-cs"/>
              </a:rPr>
              <a:t>Nutzers</a:t>
            </a:r>
            <a:r>
              <a:rPr kumimoji="0" lang="de-DE" sz="3200" i="0" u="none" strike="noStrike" kern="1200" cap="all" spc="0" normalizeH="0" baseline="0" noProof="0" dirty="0">
                <a:ln>
                  <a:noFill/>
                </a:ln>
                <a:solidFill>
                  <a:srgbClr val="CE1516"/>
                </a:solidFill>
                <a:effectLst/>
                <a:uLnTx/>
                <a:uFillTx/>
                <a:latin typeface="Antonio" panose="02000303000000000000" pitchFamily="2" charset="0"/>
                <a:ea typeface="+mn-ea"/>
                <a:cs typeface="+mn-cs"/>
              </a:rPr>
              <a:t>tatisti</a:t>
            </a:r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srgbClr val="CE1516"/>
                </a:solidFill>
                <a:effectLst/>
                <a:uLnTx/>
                <a:uFillTx/>
                <a:latin typeface="Antonio" panose="02000303000000000000" pitchFamily="2" charset="0"/>
                <a:ea typeface="+mn-ea"/>
                <a:cs typeface="+mn-cs"/>
              </a:rPr>
              <a:t>k</a:t>
            </a:r>
          </a:p>
          <a:p>
            <a:endParaRPr lang="de-DE" dirty="0"/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xmlns="" id="{29ADB6B5-6EF2-4EA4-90EF-4EEF054F3316}"/>
              </a:ext>
            </a:extLst>
          </p:cNvPr>
          <p:cNvSpPr txBox="1">
            <a:spLocks/>
          </p:cNvSpPr>
          <p:nvPr/>
        </p:nvSpPr>
        <p:spPr bwMode="gray">
          <a:xfrm>
            <a:off x="4151311" y="1646617"/>
            <a:ext cx="7415377" cy="46159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defRPr/>
            </a:pPr>
            <a:r>
              <a:rPr lang="de-DE" dirty="0">
                <a:solidFill>
                  <a:prstClr val="white"/>
                </a:solidFill>
              </a:rPr>
              <a:t>Verpflichtung zur Erhebung von Statistiken durch Artikel 24 SDG VO (EU) 2018/1724</a:t>
            </a: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Erhebung von Daten über Besuche der Nutzer des Single Digital Gateway und auf den darauf bereitgestellten Webseiten</a:t>
            </a: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prstClr val="white"/>
                </a:solidFill>
                <a:latin typeface="Open Sans Light"/>
              </a:rPr>
              <a:t>Erhebung von Daten zur Nutzung von Hilfs- und Problemdienstleistungen</a:t>
            </a:r>
          </a:p>
          <a:p>
            <a:pPr lvl="2">
              <a:defRPr/>
            </a:pPr>
            <a:r>
              <a:rPr lang="de-DE" dirty="0">
                <a:solidFill>
                  <a:prstClr val="white"/>
                </a:solidFill>
              </a:rPr>
              <a:t>Spezifikation Kontextdaten inklusive der URLs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Automatische Erhebung über Web-Datenanalysewerkzeuge</a:t>
            </a:r>
          </a:p>
          <a:p>
            <a:pPr lvl="3">
              <a:defRPr/>
            </a:pPr>
            <a:r>
              <a:rPr lang="de-DE" sz="1600" dirty="0">
                <a:solidFill>
                  <a:prstClr val="white"/>
                </a:solidFill>
              </a:rPr>
              <a:t>der Länder, aus denen die Benutzer die Webseite besuchen</a:t>
            </a:r>
          </a:p>
          <a:p>
            <a:pPr lvl="3">
              <a:defRPr/>
            </a:pPr>
            <a:r>
              <a:rPr lang="de-DE" sz="1600" dirty="0">
                <a:solidFill>
                  <a:prstClr val="white"/>
                </a:solidFill>
              </a:rPr>
              <a:t>der Gerätetypen, auf dem die Benutzer die Webseite aufrufen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prstClr val="white"/>
                </a:solidFill>
                <a:latin typeface="Open Sans Light"/>
              </a:rPr>
              <a:t>Bereitstellung einer Schnittstelle durch die Kommission zur Übermittlung der Daten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pSp>
        <p:nvGrpSpPr>
          <p:cNvPr id="16" name="Gruppieren 73741">
            <a:extLst>
              <a:ext uri="{FF2B5EF4-FFF2-40B4-BE49-F238E27FC236}">
                <a16:creationId xmlns:a16="http://schemas.microsoft.com/office/drawing/2014/main" xmlns="" id="{161B41BA-6B2A-431C-9F6B-E93CEF8A3C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39816" y="638505"/>
            <a:ext cx="837154" cy="576064"/>
            <a:chOff x="3671887" y="-3582988"/>
            <a:chExt cx="2071688" cy="1425575"/>
          </a:xfrm>
          <a:solidFill>
            <a:schemeClr val="bg1"/>
          </a:solidFill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FB7B7870-224B-4761-B23D-AD85A7029EB3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0887" y="-2501900"/>
              <a:ext cx="136525" cy="134938"/>
            </a:xfrm>
            <a:custGeom>
              <a:avLst/>
              <a:gdLst>
                <a:gd name="T0" fmla="*/ 160 w 230"/>
                <a:gd name="T1" fmla="*/ 65 h 229"/>
                <a:gd name="T2" fmla="*/ 111 w 230"/>
                <a:gd name="T3" fmla="*/ 0 h 229"/>
                <a:gd name="T4" fmla="*/ 27 w 230"/>
                <a:gd name="T5" fmla="*/ 159 h 229"/>
                <a:gd name="T6" fmla="*/ 69 w 230"/>
                <a:gd name="T7" fmla="*/ 202 h 229"/>
                <a:gd name="T8" fmla="*/ 230 w 230"/>
                <a:gd name="T9" fmla="*/ 116 h 229"/>
                <a:gd name="T10" fmla="*/ 160 w 230"/>
                <a:gd name="T11" fmla="*/ 65 h 229"/>
                <a:gd name="T12" fmla="*/ 160 w 230"/>
                <a:gd name="T13" fmla="*/ 6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29">
                  <a:moveTo>
                    <a:pt x="160" y="65"/>
                  </a:moveTo>
                  <a:cubicBezTo>
                    <a:pt x="140" y="45"/>
                    <a:pt x="125" y="23"/>
                    <a:pt x="111" y="0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0" y="209"/>
                    <a:pt x="19" y="229"/>
                    <a:pt x="69" y="202"/>
                  </a:cubicBezTo>
                  <a:cubicBezTo>
                    <a:pt x="230" y="116"/>
                    <a:pt x="230" y="116"/>
                    <a:pt x="230" y="116"/>
                  </a:cubicBezTo>
                  <a:cubicBezTo>
                    <a:pt x="205" y="102"/>
                    <a:pt x="181" y="86"/>
                    <a:pt x="160" y="65"/>
                  </a:cubicBezTo>
                  <a:cubicBezTo>
                    <a:pt x="160" y="65"/>
                    <a:pt x="160" y="65"/>
                    <a:pt x="16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xmlns="" id="{F0A69834-0791-41AB-A7FD-34C203C78F3A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375" y="-3140075"/>
              <a:ext cx="681038" cy="681038"/>
            </a:xfrm>
            <a:custGeom>
              <a:avLst/>
              <a:gdLst>
                <a:gd name="T0" fmla="*/ 375 w 1158"/>
                <a:gd name="T1" fmla="*/ 1076 h 1157"/>
                <a:gd name="T2" fmla="*/ 1158 w 1158"/>
                <a:gd name="T3" fmla="*/ 293 h 1157"/>
                <a:gd name="T4" fmla="*/ 864 w 1158"/>
                <a:gd name="T5" fmla="*/ 0 h 1157"/>
                <a:gd name="T6" fmla="*/ 81 w 1158"/>
                <a:gd name="T7" fmla="*/ 782 h 1157"/>
                <a:gd name="T8" fmla="*/ 81 w 1158"/>
                <a:gd name="T9" fmla="*/ 1076 h 1157"/>
                <a:gd name="T10" fmla="*/ 375 w 1158"/>
                <a:gd name="T11" fmla="*/ 1076 h 1157"/>
                <a:gd name="T12" fmla="*/ 375 w 1158"/>
                <a:gd name="T13" fmla="*/ 107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8" h="1157">
                  <a:moveTo>
                    <a:pt x="375" y="1076"/>
                  </a:moveTo>
                  <a:cubicBezTo>
                    <a:pt x="1158" y="293"/>
                    <a:pt x="1158" y="293"/>
                    <a:pt x="1158" y="293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1" y="782"/>
                    <a:pt x="81" y="782"/>
                    <a:pt x="81" y="782"/>
                  </a:cubicBezTo>
                  <a:cubicBezTo>
                    <a:pt x="0" y="863"/>
                    <a:pt x="0" y="995"/>
                    <a:pt x="81" y="1076"/>
                  </a:cubicBezTo>
                  <a:cubicBezTo>
                    <a:pt x="162" y="1157"/>
                    <a:pt x="294" y="1157"/>
                    <a:pt x="375" y="1076"/>
                  </a:cubicBezTo>
                  <a:cubicBezTo>
                    <a:pt x="375" y="1076"/>
                    <a:pt x="375" y="1076"/>
                    <a:pt x="375" y="10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xmlns="" id="{281D660C-DF57-4E39-BDDC-5136BB58E1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52875" y="-2825750"/>
              <a:ext cx="661988" cy="412750"/>
            </a:xfrm>
            <a:custGeom>
              <a:avLst/>
              <a:gdLst>
                <a:gd name="T0" fmla="*/ 650 w 1123"/>
                <a:gd name="T1" fmla="*/ 281 h 704"/>
                <a:gd name="T2" fmla="*/ 70 w 1123"/>
                <a:gd name="T3" fmla="*/ 281 h 704"/>
                <a:gd name="T4" fmla="*/ 0 w 1123"/>
                <a:gd name="T5" fmla="*/ 351 h 704"/>
                <a:gd name="T6" fmla="*/ 70 w 1123"/>
                <a:gd name="T7" fmla="*/ 422 h 704"/>
                <a:gd name="T8" fmla="*/ 650 w 1123"/>
                <a:gd name="T9" fmla="*/ 422 h 704"/>
                <a:gd name="T10" fmla="*/ 721 w 1123"/>
                <a:gd name="T11" fmla="*/ 351 h 704"/>
                <a:gd name="T12" fmla="*/ 650 w 1123"/>
                <a:gd name="T13" fmla="*/ 281 h 704"/>
                <a:gd name="T14" fmla="*/ 829 w 1123"/>
                <a:gd name="T15" fmla="*/ 563 h 704"/>
                <a:gd name="T16" fmla="*/ 70 w 1123"/>
                <a:gd name="T17" fmla="*/ 563 h 704"/>
                <a:gd name="T18" fmla="*/ 0 w 1123"/>
                <a:gd name="T19" fmla="*/ 633 h 704"/>
                <a:gd name="T20" fmla="*/ 70 w 1123"/>
                <a:gd name="T21" fmla="*/ 704 h 704"/>
                <a:gd name="T22" fmla="*/ 829 w 1123"/>
                <a:gd name="T23" fmla="*/ 704 h 704"/>
                <a:gd name="T24" fmla="*/ 900 w 1123"/>
                <a:gd name="T25" fmla="*/ 633 h 704"/>
                <a:gd name="T26" fmla="*/ 829 w 1123"/>
                <a:gd name="T27" fmla="*/ 563 h 704"/>
                <a:gd name="T28" fmla="*/ 1052 w 1123"/>
                <a:gd name="T29" fmla="*/ 0 h 704"/>
                <a:gd name="T30" fmla="*/ 70 w 1123"/>
                <a:gd name="T31" fmla="*/ 0 h 704"/>
                <a:gd name="T32" fmla="*/ 0 w 1123"/>
                <a:gd name="T33" fmla="*/ 71 h 704"/>
                <a:gd name="T34" fmla="*/ 70 w 1123"/>
                <a:gd name="T35" fmla="*/ 141 h 704"/>
                <a:gd name="T36" fmla="*/ 1052 w 1123"/>
                <a:gd name="T37" fmla="*/ 141 h 704"/>
                <a:gd name="T38" fmla="*/ 1123 w 1123"/>
                <a:gd name="T39" fmla="*/ 71 h 704"/>
                <a:gd name="T40" fmla="*/ 1052 w 1123"/>
                <a:gd name="T41" fmla="*/ 0 h 704"/>
                <a:gd name="T42" fmla="*/ 1052 w 1123"/>
                <a:gd name="T4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3" h="704">
                  <a:moveTo>
                    <a:pt x="650" y="281"/>
                  </a:moveTo>
                  <a:cubicBezTo>
                    <a:pt x="70" y="281"/>
                    <a:pt x="70" y="281"/>
                    <a:pt x="70" y="281"/>
                  </a:cubicBezTo>
                  <a:cubicBezTo>
                    <a:pt x="31" y="281"/>
                    <a:pt x="0" y="312"/>
                    <a:pt x="0" y="351"/>
                  </a:cubicBezTo>
                  <a:cubicBezTo>
                    <a:pt x="0" y="390"/>
                    <a:pt x="31" y="422"/>
                    <a:pt x="70" y="422"/>
                  </a:cubicBezTo>
                  <a:cubicBezTo>
                    <a:pt x="650" y="422"/>
                    <a:pt x="650" y="422"/>
                    <a:pt x="650" y="422"/>
                  </a:cubicBezTo>
                  <a:cubicBezTo>
                    <a:pt x="689" y="422"/>
                    <a:pt x="721" y="390"/>
                    <a:pt x="721" y="351"/>
                  </a:cubicBezTo>
                  <a:cubicBezTo>
                    <a:pt x="721" y="312"/>
                    <a:pt x="689" y="281"/>
                    <a:pt x="650" y="281"/>
                  </a:cubicBezTo>
                  <a:close/>
                  <a:moveTo>
                    <a:pt x="829" y="563"/>
                  </a:moveTo>
                  <a:cubicBezTo>
                    <a:pt x="70" y="563"/>
                    <a:pt x="70" y="563"/>
                    <a:pt x="70" y="563"/>
                  </a:cubicBezTo>
                  <a:cubicBezTo>
                    <a:pt x="31" y="563"/>
                    <a:pt x="0" y="594"/>
                    <a:pt x="0" y="633"/>
                  </a:cubicBezTo>
                  <a:cubicBezTo>
                    <a:pt x="0" y="672"/>
                    <a:pt x="31" y="704"/>
                    <a:pt x="70" y="704"/>
                  </a:cubicBezTo>
                  <a:cubicBezTo>
                    <a:pt x="829" y="704"/>
                    <a:pt x="829" y="704"/>
                    <a:pt x="829" y="704"/>
                  </a:cubicBezTo>
                  <a:cubicBezTo>
                    <a:pt x="868" y="704"/>
                    <a:pt x="900" y="672"/>
                    <a:pt x="900" y="633"/>
                  </a:cubicBezTo>
                  <a:cubicBezTo>
                    <a:pt x="900" y="594"/>
                    <a:pt x="868" y="563"/>
                    <a:pt x="829" y="563"/>
                  </a:cubicBezTo>
                  <a:close/>
                  <a:moveTo>
                    <a:pt x="1052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2"/>
                    <a:pt x="0" y="71"/>
                  </a:cubicBezTo>
                  <a:cubicBezTo>
                    <a:pt x="0" y="110"/>
                    <a:pt x="31" y="141"/>
                    <a:pt x="70" y="141"/>
                  </a:cubicBezTo>
                  <a:cubicBezTo>
                    <a:pt x="1052" y="141"/>
                    <a:pt x="1052" y="141"/>
                    <a:pt x="1052" y="141"/>
                  </a:cubicBezTo>
                  <a:cubicBezTo>
                    <a:pt x="1091" y="141"/>
                    <a:pt x="1123" y="110"/>
                    <a:pt x="1123" y="71"/>
                  </a:cubicBezTo>
                  <a:cubicBezTo>
                    <a:pt x="1123" y="32"/>
                    <a:pt x="1091" y="0"/>
                    <a:pt x="1052" y="0"/>
                  </a:cubicBezTo>
                  <a:cubicBezTo>
                    <a:pt x="1052" y="0"/>
                    <a:pt x="1052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xmlns="" id="{C778A40D-0DA4-4BCA-B32C-51DE044BAF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95862" y="-3582988"/>
              <a:ext cx="747713" cy="573088"/>
            </a:xfrm>
            <a:custGeom>
              <a:avLst/>
              <a:gdLst>
                <a:gd name="T0" fmla="*/ 1231 w 1272"/>
                <a:gd name="T1" fmla="*/ 93 h 973"/>
                <a:gd name="T2" fmla="*/ 1085 w 1272"/>
                <a:gd name="T3" fmla="*/ 93 h 973"/>
                <a:gd name="T4" fmla="*/ 1061 w 1272"/>
                <a:gd name="T5" fmla="*/ 116 h 973"/>
                <a:gd name="T6" fmla="*/ 1148 w 1272"/>
                <a:gd name="T7" fmla="*/ 176 h 973"/>
                <a:gd name="T8" fmla="*/ 1208 w 1272"/>
                <a:gd name="T9" fmla="*/ 264 h 973"/>
                <a:gd name="T10" fmla="*/ 1231 w 1272"/>
                <a:gd name="T11" fmla="*/ 240 h 973"/>
                <a:gd name="T12" fmla="*/ 1231 w 1272"/>
                <a:gd name="T13" fmla="*/ 93 h 973"/>
                <a:gd name="T14" fmla="*/ 818 w 1272"/>
                <a:gd name="T15" fmla="*/ 20 h 973"/>
                <a:gd name="T16" fmla="*/ 744 w 1272"/>
                <a:gd name="T17" fmla="*/ 20 h 973"/>
                <a:gd name="T18" fmla="*/ 20 w 1272"/>
                <a:gd name="T19" fmla="*/ 744 h 973"/>
                <a:gd name="T20" fmla="*/ 20 w 1272"/>
                <a:gd name="T21" fmla="*/ 818 h 973"/>
                <a:gd name="T22" fmla="*/ 94 w 1272"/>
                <a:gd name="T23" fmla="*/ 818 h 973"/>
                <a:gd name="T24" fmla="*/ 817 w 1272"/>
                <a:gd name="T25" fmla="*/ 94 h 973"/>
                <a:gd name="T26" fmla="*/ 818 w 1272"/>
                <a:gd name="T27" fmla="*/ 20 h 973"/>
                <a:gd name="T28" fmla="*/ 780 w 1272"/>
                <a:gd name="T29" fmla="*/ 250 h 973"/>
                <a:gd name="T30" fmla="*/ 351 w 1272"/>
                <a:gd name="T31" fmla="*/ 679 h 973"/>
                <a:gd name="T32" fmla="*/ 646 w 1272"/>
                <a:gd name="T33" fmla="*/ 973 h 973"/>
                <a:gd name="T34" fmla="*/ 1075 w 1272"/>
                <a:gd name="T35" fmla="*/ 544 h 973"/>
                <a:gd name="T36" fmla="*/ 1075 w 1272"/>
                <a:gd name="T37" fmla="*/ 250 h 973"/>
                <a:gd name="T38" fmla="*/ 780 w 1272"/>
                <a:gd name="T39" fmla="*/ 250 h 973"/>
                <a:gd name="T40" fmla="*/ 780 w 1272"/>
                <a:gd name="T41" fmla="*/ 25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973">
                  <a:moveTo>
                    <a:pt x="1231" y="93"/>
                  </a:moveTo>
                  <a:cubicBezTo>
                    <a:pt x="1191" y="53"/>
                    <a:pt x="1125" y="53"/>
                    <a:pt x="1085" y="93"/>
                  </a:cubicBezTo>
                  <a:cubicBezTo>
                    <a:pt x="1061" y="116"/>
                    <a:pt x="1061" y="116"/>
                    <a:pt x="1061" y="116"/>
                  </a:cubicBezTo>
                  <a:cubicBezTo>
                    <a:pt x="1092" y="131"/>
                    <a:pt x="1122" y="150"/>
                    <a:pt x="1148" y="176"/>
                  </a:cubicBezTo>
                  <a:cubicBezTo>
                    <a:pt x="1174" y="202"/>
                    <a:pt x="1193" y="232"/>
                    <a:pt x="1208" y="264"/>
                  </a:cubicBezTo>
                  <a:cubicBezTo>
                    <a:pt x="1231" y="240"/>
                    <a:pt x="1231" y="240"/>
                    <a:pt x="1231" y="240"/>
                  </a:cubicBezTo>
                  <a:cubicBezTo>
                    <a:pt x="1272" y="200"/>
                    <a:pt x="1272" y="134"/>
                    <a:pt x="1231" y="93"/>
                  </a:cubicBezTo>
                  <a:close/>
                  <a:moveTo>
                    <a:pt x="818" y="20"/>
                  </a:moveTo>
                  <a:cubicBezTo>
                    <a:pt x="797" y="0"/>
                    <a:pt x="764" y="0"/>
                    <a:pt x="744" y="20"/>
                  </a:cubicBezTo>
                  <a:cubicBezTo>
                    <a:pt x="20" y="744"/>
                    <a:pt x="20" y="744"/>
                    <a:pt x="20" y="744"/>
                  </a:cubicBezTo>
                  <a:cubicBezTo>
                    <a:pt x="0" y="764"/>
                    <a:pt x="0" y="797"/>
                    <a:pt x="20" y="818"/>
                  </a:cubicBezTo>
                  <a:cubicBezTo>
                    <a:pt x="40" y="838"/>
                    <a:pt x="73" y="838"/>
                    <a:pt x="94" y="818"/>
                  </a:cubicBezTo>
                  <a:cubicBezTo>
                    <a:pt x="817" y="94"/>
                    <a:pt x="817" y="94"/>
                    <a:pt x="817" y="94"/>
                  </a:cubicBezTo>
                  <a:cubicBezTo>
                    <a:pt x="838" y="73"/>
                    <a:pt x="838" y="41"/>
                    <a:pt x="818" y="20"/>
                  </a:cubicBezTo>
                  <a:close/>
                  <a:moveTo>
                    <a:pt x="780" y="250"/>
                  </a:moveTo>
                  <a:cubicBezTo>
                    <a:pt x="351" y="679"/>
                    <a:pt x="351" y="679"/>
                    <a:pt x="351" y="679"/>
                  </a:cubicBezTo>
                  <a:cubicBezTo>
                    <a:pt x="646" y="973"/>
                    <a:pt x="646" y="973"/>
                    <a:pt x="646" y="973"/>
                  </a:cubicBezTo>
                  <a:cubicBezTo>
                    <a:pt x="1075" y="544"/>
                    <a:pt x="1075" y="544"/>
                    <a:pt x="1075" y="544"/>
                  </a:cubicBezTo>
                  <a:cubicBezTo>
                    <a:pt x="1156" y="463"/>
                    <a:pt x="1156" y="331"/>
                    <a:pt x="1075" y="250"/>
                  </a:cubicBezTo>
                  <a:cubicBezTo>
                    <a:pt x="993" y="169"/>
                    <a:pt x="862" y="169"/>
                    <a:pt x="780" y="250"/>
                  </a:cubicBezTo>
                  <a:cubicBezTo>
                    <a:pt x="780" y="250"/>
                    <a:pt x="780" y="250"/>
                    <a:pt x="780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xmlns="" id="{04487E5C-63D0-4892-93DE-77D032AF02D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1887" y="-3059113"/>
              <a:ext cx="1627188" cy="901700"/>
            </a:xfrm>
            <a:custGeom>
              <a:avLst/>
              <a:gdLst>
                <a:gd name="T0" fmla="*/ 2605 w 2767"/>
                <a:gd name="T1" fmla="*/ 540 h 1532"/>
                <a:gd name="T2" fmla="*/ 2605 w 2767"/>
                <a:gd name="T3" fmla="*/ 1226 h 1532"/>
                <a:gd name="T4" fmla="*/ 2461 w 2767"/>
                <a:gd name="T5" fmla="*/ 1370 h 1532"/>
                <a:gd name="T6" fmla="*/ 306 w 2767"/>
                <a:gd name="T7" fmla="*/ 1370 h 1532"/>
                <a:gd name="T8" fmla="*/ 162 w 2767"/>
                <a:gd name="T9" fmla="*/ 1226 h 1532"/>
                <a:gd name="T10" fmla="*/ 162 w 2767"/>
                <a:gd name="T11" fmla="*/ 306 h 1532"/>
                <a:gd name="T12" fmla="*/ 306 w 2767"/>
                <a:gd name="T13" fmla="*/ 162 h 1532"/>
                <a:gd name="T14" fmla="*/ 2053 w 2767"/>
                <a:gd name="T15" fmla="*/ 162 h 1532"/>
                <a:gd name="T16" fmla="*/ 2215 w 2767"/>
                <a:gd name="T17" fmla="*/ 0 h 1532"/>
                <a:gd name="T18" fmla="*/ 306 w 2767"/>
                <a:gd name="T19" fmla="*/ 0 h 1532"/>
                <a:gd name="T20" fmla="*/ 0 w 2767"/>
                <a:gd name="T21" fmla="*/ 306 h 1532"/>
                <a:gd name="T22" fmla="*/ 0 w 2767"/>
                <a:gd name="T23" fmla="*/ 1226 h 1532"/>
                <a:gd name="T24" fmla="*/ 306 w 2767"/>
                <a:gd name="T25" fmla="*/ 1532 h 1532"/>
                <a:gd name="T26" fmla="*/ 2461 w 2767"/>
                <a:gd name="T27" fmla="*/ 1532 h 1532"/>
                <a:gd name="T28" fmla="*/ 2767 w 2767"/>
                <a:gd name="T29" fmla="*/ 1226 h 1532"/>
                <a:gd name="T30" fmla="*/ 2767 w 2767"/>
                <a:gd name="T31" fmla="*/ 379 h 1532"/>
                <a:gd name="T32" fmla="*/ 2605 w 2767"/>
                <a:gd name="T33" fmla="*/ 54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7" h="1532">
                  <a:moveTo>
                    <a:pt x="2605" y="540"/>
                  </a:moveTo>
                  <a:cubicBezTo>
                    <a:pt x="2605" y="1226"/>
                    <a:pt x="2605" y="1226"/>
                    <a:pt x="2605" y="1226"/>
                  </a:cubicBezTo>
                  <a:cubicBezTo>
                    <a:pt x="2605" y="1305"/>
                    <a:pt x="2540" y="1370"/>
                    <a:pt x="2461" y="1370"/>
                  </a:cubicBezTo>
                  <a:cubicBezTo>
                    <a:pt x="306" y="1370"/>
                    <a:pt x="306" y="1370"/>
                    <a:pt x="306" y="1370"/>
                  </a:cubicBezTo>
                  <a:cubicBezTo>
                    <a:pt x="227" y="1370"/>
                    <a:pt x="162" y="1305"/>
                    <a:pt x="162" y="1226"/>
                  </a:cubicBezTo>
                  <a:cubicBezTo>
                    <a:pt x="162" y="306"/>
                    <a:pt x="162" y="306"/>
                    <a:pt x="162" y="306"/>
                  </a:cubicBezTo>
                  <a:cubicBezTo>
                    <a:pt x="162" y="227"/>
                    <a:pt x="227" y="162"/>
                    <a:pt x="306" y="162"/>
                  </a:cubicBezTo>
                  <a:cubicBezTo>
                    <a:pt x="2053" y="162"/>
                    <a:pt x="2053" y="162"/>
                    <a:pt x="2053" y="162"/>
                  </a:cubicBezTo>
                  <a:cubicBezTo>
                    <a:pt x="2215" y="0"/>
                    <a:pt x="2215" y="0"/>
                    <a:pt x="2215" y="0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138" y="0"/>
                    <a:pt x="0" y="138"/>
                    <a:pt x="0" y="306"/>
                  </a:cubicBezTo>
                  <a:cubicBezTo>
                    <a:pt x="0" y="1226"/>
                    <a:pt x="0" y="1226"/>
                    <a:pt x="0" y="1226"/>
                  </a:cubicBezTo>
                  <a:cubicBezTo>
                    <a:pt x="0" y="1394"/>
                    <a:pt x="138" y="1532"/>
                    <a:pt x="306" y="1532"/>
                  </a:cubicBezTo>
                  <a:cubicBezTo>
                    <a:pt x="2461" y="1532"/>
                    <a:pt x="2461" y="1532"/>
                    <a:pt x="2461" y="1532"/>
                  </a:cubicBezTo>
                  <a:cubicBezTo>
                    <a:pt x="2629" y="1532"/>
                    <a:pt x="2767" y="1394"/>
                    <a:pt x="2767" y="1226"/>
                  </a:cubicBezTo>
                  <a:cubicBezTo>
                    <a:pt x="2767" y="379"/>
                    <a:pt x="2767" y="379"/>
                    <a:pt x="2767" y="379"/>
                  </a:cubicBezTo>
                  <a:cubicBezTo>
                    <a:pt x="2605" y="540"/>
                    <a:pt x="2605" y="540"/>
                    <a:pt x="2605" y="5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FC20D9F2-6EBB-49EE-801B-15C48D1C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870161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8B1642-4F23-4B20-8E6C-496D175A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09.07.2020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775875-4424-4A6D-91F3-63FA1EE7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MACH AG - Verwaltung macht Zukunft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948EBE03-EB4A-4E4A-8AD8-FBFA68E046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cap="all" dirty="0" err="1">
                <a:solidFill>
                  <a:srgbClr val="CE1516"/>
                </a:solidFill>
              </a:rPr>
              <a:t>NutzerFeedback</a:t>
            </a:r>
            <a:endParaRPr kumimoji="0" lang="de-DE" sz="4800" b="0" i="0" u="none" strike="noStrike" kern="1200" cap="all" spc="0" noProof="0" dirty="0">
              <a:ln>
                <a:noFill/>
              </a:ln>
              <a:solidFill>
                <a:srgbClr val="CE1516"/>
              </a:solidFill>
              <a:effectLst/>
              <a:uLnTx/>
              <a:uFillTx/>
              <a:latin typeface="Antonio" panose="02000303000000000000" pitchFamily="2" charset="0"/>
              <a:ea typeface="+mn-ea"/>
              <a:cs typeface="+mn-cs"/>
            </a:endParaRPr>
          </a:p>
          <a:p>
            <a:endParaRPr lang="de-DE" cap="all" dirty="0"/>
          </a:p>
        </p:txBody>
      </p:sp>
      <p:sp>
        <p:nvSpPr>
          <p:cNvPr id="15" name="Textplatzhalter 17">
            <a:extLst>
              <a:ext uri="{FF2B5EF4-FFF2-40B4-BE49-F238E27FC236}">
                <a16:creationId xmlns:a16="http://schemas.microsoft.com/office/drawing/2014/main" xmlns="" id="{29ADB6B5-6EF2-4EA4-90EF-4EEF054F3316}"/>
              </a:ext>
            </a:extLst>
          </p:cNvPr>
          <p:cNvSpPr txBox="1">
            <a:spLocks/>
          </p:cNvSpPr>
          <p:nvPr/>
        </p:nvSpPr>
        <p:spPr bwMode="gray">
          <a:xfrm>
            <a:off x="4151312" y="2996952"/>
            <a:ext cx="7058026" cy="31688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88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Verpflichtung zur Bereitstellung eines Feedback-Instruments durch Artikel 25 SDG VO (EU) 2018/1724</a:t>
            </a:r>
          </a:p>
          <a:p>
            <a:pPr marL="288000" marR="0" lvl="2" indent="-2880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Anonyme Abgabe</a:t>
            </a:r>
          </a:p>
          <a:p>
            <a:pPr lvl="2">
              <a:defRPr/>
            </a:pPr>
            <a:r>
              <a:rPr lang="de-DE" dirty="0">
                <a:solidFill>
                  <a:prstClr val="white"/>
                </a:solidFill>
              </a:rPr>
              <a:t>Nutzer-Feedback-Tool:</a:t>
            </a:r>
            <a:endParaRPr lang="de-DE" dirty="0">
              <a:solidFill>
                <a:prstClr val="white"/>
              </a:solidFill>
              <a:latin typeface="Open Sans Light"/>
            </a:endParaRP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Qualität und Verfügbarkeit des Verfahrens 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prstClr val="white"/>
                </a:solidFill>
                <a:latin typeface="Open Sans Light"/>
              </a:rPr>
              <a:t>Verfügbare Informationen über das Verfahren</a:t>
            </a:r>
          </a:p>
          <a:p>
            <a:pPr lvl="3"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Gemeinsame Benutzeroberfläche</a:t>
            </a:r>
          </a:p>
        </p:txBody>
      </p:sp>
      <p:grpSp>
        <p:nvGrpSpPr>
          <p:cNvPr id="16" name="Gruppieren 73741">
            <a:extLst>
              <a:ext uri="{FF2B5EF4-FFF2-40B4-BE49-F238E27FC236}">
                <a16:creationId xmlns:a16="http://schemas.microsoft.com/office/drawing/2014/main" xmlns="" id="{161B41BA-6B2A-431C-9F6B-E93CEF8A3C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39816" y="1988840"/>
            <a:ext cx="837154" cy="576064"/>
            <a:chOff x="3671887" y="-3582988"/>
            <a:chExt cx="2071688" cy="1425575"/>
          </a:xfrm>
          <a:solidFill>
            <a:schemeClr val="bg1"/>
          </a:solidFill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FB7B7870-224B-4761-B23D-AD85A7029EB3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0887" y="-2501900"/>
              <a:ext cx="136525" cy="134938"/>
            </a:xfrm>
            <a:custGeom>
              <a:avLst/>
              <a:gdLst>
                <a:gd name="T0" fmla="*/ 160 w 230"/>
                <a:gd name="T1" fmla="*/ 65 h 229"/>
                <a:gd name="T2" fmla="*/ 111 w 230"/>
                <a:gd name="T3" fmla="*/ 0 h 229"/>
                <a:gd name="T4" fmla="*/ 27 w 230"/>
                <a:gd name="T5" fmla="*/ 159 h 229"/>
                <a:gd name="T6" fmla="*/ 69 w 230"/>
                <a:gd name="T7" fmla="*/ 202 h 229"/>
                <a:gd name="T8" fmla="*/ 230 w 230"/>
                <a:gd name="T9" fmla="*/ 116 h 229"/>
                <a:gd name="T10" fmla="*/ 160 w 230"/>
                <a:gd name="T11" fmla="*/ 65 h 229"/>
                <a:gd name="T12" fmla="*/ 160 w 230"/>
                <a:gd name="T13" fmla="*/ 6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29">
                  <a:moveTo>
                    <a:pt x="160" y="65"/>
                  </a:moveTo>
                  <a:cubicBezTo>
                    <a:pt x="140" y="45"/>
                    <a:pt x="125" y="23"/>
                    <a:pt x="111" y="0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0" y="209"/>
                    <a:pt x="19" y="229"/>
                    <a:pt x="69" y="202"/>
                  </a:cubicBezTo>
                  <a:cubicBezTo>
                    <a:pt x="230" y="116"/>
                    <a:pt x="230" y="116"/>
                    <a:pt x="230" y="116"/>
                  </a:cubicBezTo>
                  <a:cubicBezTo>
                    <a:pt x="205" y="102"/>
                    <a:pt x="181" y="86"/>
                    <a:pt x="160" y="65"/>
                  </a:cubicBezTo>
                  <a:cubicBezTo>
                    <a:pt x="160" y="65"/>
                    <a:pt x="160" y="65"/>
                    <a:pt x="16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xmlns="" id="{F0A69834-0791-41AB-A7FD-34C203C78F3A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375" y="-3140075"/>
              <a:ext cx="681038" cy="681038"/>
            </a:xfrm>
            <a:custGeom>
              <a:avLst/>
              <a:gdLst>
                <a:gd name="T0" fmla="*/ 375 w 1158"/>
                <a:gd name="T1" fmla="*/ 1076 h 1157"/>
                <a:gd name="T2" fmla="*/ 1158 w 1158"/>
                <a:gd name="T3" fmla="*/ 293 h 1157"/>
                <a:gd name="T4" fmla="*/ 864 w 1158"/>
                <a:gd name="T5" fmla="*/ 0 h 1157"/>
                <a:gd name="T6" fmla="*/ 81 w 1158"/>
                <a:gd name="T7" fmla="*/ 782 h 1157"/>
                <a:gd name="T8" fmla="*/ 81 w 1158"/>
                <a:gd name="T9" fmla="*/ 1076 h 1157"/>
                <a:gd name="T10" fmla="*/ 375 w 1158"/>
                <a:gd name="T11" fmla="*/ 1076 h 1157"/>
                <a:gd name="T12" fmla="*/ 375 w 1158"/>
                <a:gd name="T13" fmla="*/ 107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8" h="1157">
                  <a:moveTo>
                    <a:pt x="375" y="1076"/>
                  </a:moveTo>
                  <a:cubicBezTo>
                    <a:pt x="1158" y="293"/>
                    <a:pt x="1158" y="293"/>
                    <a:pt x="1158" y="293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1" y="782"/>
                    <a:pt x="81" y="782"/>
                    <a:pt x="81" y="782"/>
                  </a:cubicBezTo>
                  <a:cubicBezTo>
                    <a:pt x="0" y="863"/>
                    <a:pt x="0" y="995"/>
                    <a:pt x="81" y="1076"/>
                  </a:cubicBezTo>
                  <a:cubicBezTo>
                    <a:pt x="162" y="1157"/>
                    <a:pt x="294" y="1157"/>
                    <a:pt x="375" y="1076"/>
                  </a:cubicBezTo>
                  <a:cubicBezTo>
                    <a:pt x="375" y="1076"/>
                    <a:pt x="375" y="1076"/>
                    <a:pt x="375" y="10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xmlns="" id="{281D660C-DF57-4E39-BDDC-5136BB58E1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52875" y="-2825750"/>
              <a:ext cx="661988" cy="412750"/>
            </a:xfrm>
            <a:custGeom>
              <a:avLst/>
              <a:gdLst>
                <a:gd name="T0" fmla="*/ 650 w 1123"/>
                <a:gd name="T1" fmla="*/ 281 h 704"/>
                <a:gd name="T2" fmla="*/ 70 w 1123"/>
                <a:gd name="T3" fmla="*/ 281 h 704"/>
                <a:gd name="T4" fmla="*/ 0 w 1123"/>
                <a:gd name="T5" fmla="*/ 351 h 704"/>
                <a:gd name="T6" fmla="*/ 70 w 1123"/>
                <a:gd name="T7" fmla="*/ 422 h 704"/>
                <a:gd name="T8" fmla="*/ 650 w 1123"/>
                <a:gd name="T9" fmla="*/ 422 h 704"/>
                <a:gd name="T10" fmla="*/ 721 w 1123"/>
                <a:gd name="T11" fmla="*/ 351 h 704"/>
                <a:gd name="T12" fmla="*/ 650 w 1123"/>
                <a:gd name="T13" fmla="*/ 281 h 704"/>
                <a:gd name="T14" fmla="*/ 829 w 1123"/>
                <a:gd name="T15" fmla="*/ 563 h 704"/>
                <a:gd name="T16" fmla="*/ 70 w 1123"/>
                <a:gd name="T17" fmla="*/ 563 h 704"/>
                <a:gd name="T18" fmla="*/ 0 w 1123"/>
                <a:gd name="T19" fmla="*/ 633 h 704"/>
                <a:gd name="T20" fmla="*/ 70 w 1123"/>
                <a:gd name="T21" fmla="*/ 704 h 704"/>
                <a:gd name="T22" fmla="*/ 829 w 1123"/>
                <a:gd name="T23" fmla="*/ 704 h 704"/>
                <a:gd name="T24" fmla="*/ 900 w 1123"/>
                <a:gd name="T25" fmla="*/ 633 h 704"/>
                <a:gd name="T26" fmla="*/ 829 w 1123"/>
                <a:gd name="T27" fmla="*/ 563 h 704"/>
                <a:gd name="T28" fmla="*/ 1052 w 1123"/>
                <a:gd name="T29" fmla="*/ 0 h 704"/>
                <a:gd name="T30" fmla="*/ 70 w 1123"/>
                <a:gd name="T31" fmla="*/ 0 h 704"/>
                <a:gd name="T32" fmla="*/ 0 w 1123"/>
                <a:gd name="T33" fmla="*/ 71 h 704"/>
                <a:gd name="T34" fmla="*/ 70 w 1123"/>
                <a:gd name="T35" fmla="*/ 141 h 704"/>
                <a:gd name="T36" fmla="*/ 1052 w 1123"/>
                <a:gd name="T37" fmla="*/ 141 h 704"/>
                <a:gd name="T38" fmla="*/ 1123 w 1123"/>
                <a:gd name="T39" fmla="*/ 71 h 704"/>
                <a:gd name="T40" fmla="*/ 1052 w 1123"/>
                <a:gd name="T41" fmla="*/ 0 h 704"/>
                <a:gd name="T42" fmla="*/ 1052 w 1123"/>
                <a:gd name="T4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3" h="704">
                  <a:moveTo>
                    <a:pt x="650" y="281"/>
                  </a:moveTo>
                  <a:cubicBezTo>
                    <a:pt x="70" y="281"/>
                    <a:pt x="70" y="281"/>
                    <a:pt x="70" y="281"/>
                  </a:cubicBezTo>
                  <a:cubicBezTo>
                    <a:pt x="31" y="281"/>
                    <a:pt x="0" y="312"/>
                    <a:pt x="0" y="351"/>
                  </a:cubicBezTo>
                  <a:cubicBezTo>
                    <a:pt x="0" y="390"/>
                    <a:pt x="31" y="422"/>
                    <a:pt x="70" y="422"/>
                  </a:cubicBezTo>
                  <a:cubicBezTo>
                    <a:pt x="650" y="422"/>
                    <a:pt x="650" y="422"/>
                    <a:pt x="650" y="422"/>
                  </a:cubicBezTo>
                  <a:cubicBezTo>
                    <a:pt x="689" y="422"/>
                    <a:pt x="721" y="390"/>
                    <a:pt x="721" y="351"/>
                  </a:cubicBezTo>
                  <a:cubicBezTo>
                    <a:pt x="721" y="312"/>
                    <a:pt x="689" y="281"/>
                    <a:pt x="650" y="281"/>
                  </a:cubicBezTo>
                  <a:close/>
                  <a:moveTo>
                    <a:pt x="829" y="563"/>
                  </a:moveTo>
                  <a:cubicBezTo>
                    <a:pt x="70" y="563"/>
                    <a:pt x="70" y="563"/>
                    <a:pt x="70" y="563"/>
                  </a:cubicBezTo>
                  <a:cubicBezTo>
                    <a:pt x="31" y="563"/>
                    <a:pt x="0" y="594"/>
                    <a:pt x="0" y="633"/>
                  </a:cubicBezTo>
                  <a:cubicBezTo>
                    <a:pt x="0" y="672"/>
                    <a:pt x="31" y="704"/>
                    <a:pt x="70" y="704"/>
                  </a:cubicBezTo>
                  <a:cubicBezTo>
                    <a:pt x="829" y="704"/>
                    <a:pt x="829" y="704"/>
                    <a:pt x="829" y="704"/>
                  </a:cubicBezTo>
                  <a:cubicBezTo>
                    <a:pt x="868" y="704"/>
                    <a:pt x="900" y="672"/>
                    <a:pt x="900" y="633"/>
                  </a:cubicBezTo>
                  <a:cubicBezTo>
                    <a:pt x="900" y="594"/>
                    <a:pt x="868" y="563"/>
                    <a:pt x="829" y="563"/>
                  </a:cubicBezTo>
                  <a:close/>
                  <a:moveTo>
                    <a:pt x="1052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2"/>
                    <a:pt x="0" y="71"/>
                  </a:cubicBezTo>
                  <a:cubicBezTo>
                    <a:pt x="0" y="110"/>
                    <a:pt x="31" y="141"/>
                    <a:pt x="70" y="141"/>
                  </a:cubicBezTo>
                  <a:cubicBezTo>
                    <a:pt x="1052" y="141"/>
                    <a:pt x="1052" y="141"/>
                    <a:pt x="1052" y="141"/>
                  </a:cubicBezTo>
                  <a:cubicBezTo>
                    <a:pt x="1091" y="141"/>
                    <a:pt x="1123" y="110"/>
                    <a:pt x="1123" y="71"/>
                  </a:cubicBezTo>
                  <a:cubicBezTo>
                    <a:pt x="1123" y="32"/>
                    <a:pt x="1091" y="0"/>
                    <a:pt x="1052" y="0"/>
                  </a:cubicBezTo>
                  <a:cubicBezTo>
                    <a:pt x="1052" y="0"/>
                    <a:pt x="1052" y="0"/>
                    <a:pt x="1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xmlns="" id="{C778A40D-0DA4-4BCA-B32C-51DE044BAFA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95862" y="-3582988"/>
              <a:ext cx="747713" cy="573088"/>
            </a:xfrm>
            <a:custGeom>
              <a:avLst/>
              <a:gdLst>
                <a:gd name="T0" fmla="*/ 1231 w 1272"/>
                <a:gd name="T1" fmla="*/ 93 h 973"/>
                <a:gd name="T2" fmla="*/ 1085 w 1272"/>
                <a:gd name="T3" fmla="*/ 93 h 973"/>
                <a:gd name="T4" fmla="*/ 1061 w 1272"/>
                <a:gd name="T5" fmla="*/ 116 h 973"/>
                <a:gd name="T6" fmla="*/ 1148 w 1272"/>
                <a:gd name="T7" fmla="*/ 176 h 973"/>
                <a:gd name="T8" fmla="*/ 1208 w 1272"/>
                <a:gd name="T9" fmla="*/ 264 h 973"/>
                <a:gd name="T10" fmla="*/ 1231 w 1272"/>
                <a:gd name="T11" fmla="*/ 240 h 973"/>
                <a:gd name="T12" fmla="*/ 1231 w 1272"/>
                <a:gd name="T13" fmla="*/ 93 h 973"/>
                <a:gd name="T14" fmla="*/ 818 w 1272"/>
                <a:gd name="T15" fmla="*/ 20 h 973"/>
                <a:gd name="T16" fmla="*/ 744 w 1272"/>
                <a:gd name="T17" fmla="*/ 20 h 973"/>
                <a:gd name="T18" fmla="*/ 20 w 1272"/>
                <a:gd name="T19" fmla="*/ 744 h 973"/>
                <a:gd name="T20" fmla="*/ 20 w 1272"/>
                <a:gd name="T21" fmla="*/ 818 h 973"/>
                <a:gd name="T22" fmla="*/ 94 w 1272"/>
                <a:gd name="T23" fmla="*/ 818 h 973"/>
                <a:gd name="T24" fmla="*/ 817 w 1272"/>
                <a:gd name="T25" fmla="*/ 94 h 973"/>
                <a:gd name="T26" fmla="*/ 818 w 1272"/>
                <a:gd name="T27" fmla="*/ 20 h 973"/>
                <a:gd name="T28" fmla="*/ 780 w 1272"/>
                <a:gd name="T29" fmla="*/ 250 h 973"/>
                <a:gd name="T30" fmla="*/ 351 w 1272"/>
                <a:gd name="T31" fmla="*/ 679 h 973"/>
                <a:gd name="T32" fmla="*/ 646 w 1272"/>
                <a:gd name="T33" fmla="*/ 973 h 973"/>
                <a:gd name="T34" fmla="*/ 1075 w 1272"/>
                <a:gd name="T35" fmla="*/ 544 h 973"/>
                <a:gd name="T36" fmla="*/ 1075 w 1272"/>
                <a:gd name="T37" fmla="*/ 250 h 973"/>
                <a:gd name="T38" fmla="*/ 780 w 1272"/>
                <a:gd name="T39" fmla="*/ 250 h 973"/>
                <a:gd name="T40" fmla="*/ 780 w 1272"/>
                <a:gd name="T41" fmla="*/ 250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2" h="973">
                  <a:moveTo>
                    <a:pt x="1231" y="93"/>
                  </a:moveTo>
                  <a:cubicBezTo>
                    <a:pt x="1191" y="53"/>
                    <a:pt x="1125" y="53"/>
                    <a:pt x="1085" y="93"/>
                  </a:cubicBezTo>
                  <a:cubicBezTo>
                    <a:pt x="1061" y="116"/>
                    <a:pt x="1061" y="116"/>
                    <a:pt x="1061" y="116"/>
                  </a:cubicBezTo>
                  <a:cubicBezTo>
                    <a:pt x="1092" y="131"/>
                    <a:pt x="1122" y="150"/>
                    <a:pt x="1148" y="176"/>
                  </a:cubicBezTo>
                  <a:cubicBezTo>
                    <a:pt x="1174" y="202"/>
                    <a:pt x="1193" y="232"/>
                    <a:pt x="1208" y="264"/>
                  </a:cubicBezTo>
                  <a:cubicBezTo>
                    <a:pt x="1231" y="240"/>
                    <a:pt x="1231" y="240"/>
                    <a:pt x="1231" y="240"/>
                  </a:cubicBezTo>
                  <a:cubicBezTo>
                    <a:pt x="1272" y="200"/>
                    <a:pt x="1272" y="134"/>
                    <a:pt x="1231" y="93"/>
                  </a:cubicBezTo>
                  <a:close/>
                  <a:moveTo>
                    <a:pt x="818" y="20"/>
                  </a:moveTo>
                  <a:cubicBezTo>
                    <a:pt x="797" y="0"/>
                    <a:pt x="764" y="0"/>
                    <a:pt x="744" y="20"/>
                  </a:cubicBezTo>
                  <a:cubicBezTo>
                    <a:pt x="20" y="744"/>
                    <a:pt x="20" y="744"/>
                    <a:pt x="20" y="744"/>
                  </a:cubicBezTo>
                  <a:cubicBezTo>
                    <a:pt x="0" y="764"/>
                    <a:pt x="0" y="797"/>
                    <a:pt x="20" y="818"/>
                  </a:cubicBezTo>
                  <a:cubicBezTo>
                    <a:pt x="40" y="838"/>
                    <a:pt x="73" y="838"/>
                    <a:pt x="94" y="818"/>
                  </a:cubicBezTo>
                  <a:cubicBezTo>
                    <a:pt x="817" y="94"/>
                    <a:pt x="817" y="94"/>
                    <a:pt x="817" y="94"/>
                  </a:cubicBezTo>
                  <a:cubicBezTo>
                    <a:pt x="838" y="73"/>
                    <a:pt x="838" y="41"/>
                    <a:pt x="818" y="20"/>
                  </a:cubicBezTo>
                  <a:close/>
                  <a:moveTo>
                    <a:pt x="780" y="250"/>
                  </a:moveTo>
                  <a:cubicBezTo>
                    <a:pt x="351" y="679"/>
                    <a:pt x="351" y="679"/>
                    <a:pt x="351" y="679"/>
                  </a:cubicBezTo>
                  <a:cubicBezTo>
                    <a:pt x="646" y="973"/>
                    <a:pt x="646" y="973"/>
                    <a:pt x="646" y="973"/>
                  </a:cubicBezTo>
                  <a:cubicBezTo>
                    <a:pt x="1075" y="544"/>
                    <a:pt x="1075" y="544"/>
                    <a:pt x="1075" y="544"/>
                  </a:cubicBezTo>
                  <a:cubicBezTo>
                    <a:pt x="1156" y="463"/>
                    <a:pt x="1156" y="331"/>
                    <a:pt x="1075" y="250"/>
                  </a:cubicBezTo>
                  <a:cubicBezTo>
                    <a:pt x="993" y="169"/>
                    <a:pt x="862" y="169"/>
                    <a:pt x="780" y="250"/>
                  </a:cubicBezTo>
                  <a:cubicBezTo>
                    <a:pt x="780" y="250"/>
                    <a:pt x="780" y="250"/>
                    <a:pt x="780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xmlns="" id="{04487E5C-63D0-4892-93DE-77D032AF02D0}"/>
                </a:ext>
              </a:extLst>
            </p:cNvPr>
            <p:cNvSpPr>
              <a:spLocks/>
            </p:cNvSpPr>
            <p:nvPr/>
          </p:nvSpPr>
          <p:spPr bwMode="gray">
            <a:xfrm>
              <a:off x="3671887" y="-3059113"/>
              <a:ext cx="1627188" cy="901700"/>
            </a:xfrm>
            <a:custGeom>
              <a:avLst/>
              <a:gdLst>
                <a:gd name="T0" fmla="*/ 2605 w 2767"/>
                <a:gd name="T1" fmla="*/ 540 h 1532"/>
                <a:gd name="T2" fmla="*/ 2605 w 2767"/>
                <a:gd name="T3" fmla="*/ 1226 h 1532"/>
                <a:gd name="T4" fmla="*/ 2461 w 2767"/>
                <a:gd name="T5" fmla="*/ 1370 h 1532"/>
                <a:gd name="T6" fmla="*/ 306 w 2767"/>
                <a:gd name="T7" fmla="*/ 1370 h 1532"/>
                <a:gd name="T8" fmla="*/ 162 w 2767"/>
                <a:gd name="T9" fmla="*/ 1226 h 1532"/>
                <a:gd name="T10" fmla="*/ 162 w 2767"/>
                <a:gd name="T11" fmla="*/ 306 h 1532"/>
                <a:gd name="T12" fmla="*/ 306 w 2767"/>
                <a:gd name="T13" fmla="*/ 162 h 1532"/>
                <a:gd name="T14" fmla="*/ 2053 w 2767"/>
                <a:gd name="T15" fmla="*/ 162 h 1532"/>
                <a:gd name="T16" fmla="*/ 2215 w 2767"/>
                <a:gd name="T17" fmla="*/ 0 h 1532"/>
                <a:gd name="T18" fmla="*/ 306 w 2767"/>
                <a:gd name="T19" fmla="*/ 0 h 1532"/>
                <a:gd name="T20" fmla="*/ 0 w 2767"/>
                <a:gd name="T21" fmla="*/ 306 h 1532"/>
                <a:gd name="T22" fmla="*/ 0 w 2767"/>
                <a:gd name="T23" fmla="*/ 1226 h 1532"/>
                <a:gd name="T24" fmla="*/ 306 w 2767"/>
                <a:gd name="T25" fmla="*/ 1532 h 1532"/>
                <a:gd name="T26" fmla="*/ 2461 w 2767"/>
                <a:gd name="T27" fmla="*/ 1532 h 1532"/>
                <a:gd name="T28" fmla="*/ 2767 w 2767"/>
                <a:gd name="T29" fmla="*/ 1226 h 1532"/>
                <a:gd name="T30" fmla="*/ 2767 w 2767"/>
                <a:gd name="T31" fmla="*/ 379 h 1532"/>
                <a:gd name="T32" fmla="*/ 2605 w 2767"/>
                <a:gd name="T33" fmla="*/ 540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67" h="1532">
                  <a:moveTo>
                    <a:pt x="2605" y="540"/>
                  </a:moveTo>
                  <a:cubicBezTo>
                    <a:pt x="2605" y="1226"/>
                    <a:pt x="2605" y="1226"/>
                    <a:pt x="2605" y="1226"/>
                  </a:cubicBezTo>
                  <a:cubicBezTo>
                    <a:pt x="2605" y="1305"/>
                    <a:pt x="2540" y="1370"/>
                    <a:pt x="2461" y="1370"/>
                  </a:cubicBezTo>
                  <a:cubicBezTo>
                    <a:pt x="306" y="1370"/>
                    <a:pt x="306" y="1370"/>
                    <a:pt x="306" y="1370"/>
                  </a:cubicBezTo>
                  <a:cubicBezTo>
                    <a:pt x="227" y="1370"/>
                    <a:pt x="162" y="1305"/>
                    <a:pt x="162" y="1226"/>
                  </a:cubicBezTo>
                  <a:cubicBezTo>
                    <a:pt x="162" y="306"/>
                    <a:pt x="162" y="306"/>
                    <a:pt x="162" y="306"/>
                  </a:cubicBezTo>
                  <a:cubicBezTo>
                    <a:pt x="162" y="227"/>
                    <a:pt x="227" y="162"/>
                    <a:pt x="306" y="162"/>
                  </a:cubicBezTo>
                  <a:cubicBezTo>
                    <a:pt x="2053" y="162"/>
                    <a:pt x="2053" y="162"/>
                    <a:pt x="2053" y="162"/>
                  </a:cubicBezTo>
                  <a:cubicBezTo>
                    <a:pt x="2215" y="0"/>
                    <a:pt x="2215" y="0"/>
                    <a:pt x="2215" y="0"/>
                  </a:cubicBezTo>
                  <a:cubicBezTo>
                    <a:pt x="306" y="0"/>
                    <a:pt x="306" y="0"/>
                    <a:pt x="306" y="0"/>
                  </a:cubicBezTo>
                  <a:cubicBezTo>
                    <a:pt x="138" y="0"/>
                    <a:pt x="0" y="138"/>
                    <a:pt x="0" y="306"/>
                  </a:cubicBezTo>
                  <a:cubicBezTo>
                    <a:pt x="0" y="1226"/>
                    <a:pt x="0" y="1226"/>
                    <a:pt x="0" y="1226"/>
                  </a:cubicBezTo>
                  <a:cubicBezTo>
                    <a:pt x="0" y="1394"/>
                    <a:pt x="138" y="1532"/>
                    <a:pt x="306" y="1532"/>
                  </a:cubicBezTo>
                  <a:cubicBezTo>
                    <a:pt x="2461" y="1532"/>
                    <a:pt x="2461" y="1532"/>
                    <a:pt x="2461" y="1532"/>
                  </a:cubicBezTo>
                  <a:cubicBezTo>
                    <a:pt x="2629" y="1532"/>
                    <a:pt x="2767" y="1394"/>
                    <a:pt x="2767" y="1226"/>
                  </a:cubicBezTo>
                  <a:cubicBezTo>
                    <a:pt x="2767" y="379"/>
                    <a:pt x="2767" y="379"/>
                    <a:pt x="2767" y="379"/>
                  </a:cubicBezTo>
                  <a:cubicBezTo>
                    <a:pt x="2605" y="540"/>
                    <a:pt x="2605" y="540"/>
                    <a:pt x="2605" y="5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all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ACD533B-11D6-4C3B-9A8B-28C77F8E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928210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xmlns="" id="{1BA11181-BEF4-4F16-AEE3-3C464F4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</a:t>
            </a:r>
            <a:r>
              <a:rPr lang="de-DE" dirty="0" err="1"/>
              <a:t>Referent:innen</a:t>
            </a:r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xmlns="" id="{D33768F8-3730-4575-A465-2C6541F98A73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663952" y="1988983"/>
            <a:ext cx="2377034" cy="1512523"/>
          </a:xfrm>
        </p:spPr>
        <p:txBody>
          <a:bodyPr/>
          <a:lstStyle/>
          <a:p>
            <a:r>
              <a:rPr lang="nl-NL" dirty="0"/>
              <a:t>Carolin Stimmelmayr</a:t>
            </a:r>
          </a:p>
          <a:p>
            <a:pPr lvl="1"/>
            <a:r>
              <a:rPr lang="nl-NL" dirty="0"/>
              <a:t>Referatsleiterin </a:t>
            </a:r>
          </a:p>
          <a:p>
            <a:pPr lvl="1"/>
            <a:r>
              <a:rPr lang="nl-NL" dirty="0"/>
              <a:t>Referat B3 - Digitale Verwaltung, OZG und Identitätsmanagement</a:t>
            </a:r>
            <a:r>
              <a:rPr lang="nl-NL" sz="1400" dirty="0"/>
              <a:t/>
            </a:r>
            <a:br>
              <a:rPr lang="nl-NL" sz="1400" dirty="0"/>
            </a:br>
            <a:endParaRPr lang="nl-NL" dirty="0"/>
          </a:p>
          <a:p>
            <a:pPr lvl="1"/>
            <a:r>
              <a:rPr lang="nl-NL" dirty="0"/>
              <a:t>Bayerisches Staatsministerium für Digitales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xmlns="" id="{7834A96A-D058-4EFA-88A6-74C4E8DB163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472264" y="5157336"/>
            <a:ext cx="2377034" cy="1296000"/>
          </a:xfrm>
        </p:spPr>
        <p:txBody>
          <a:bodyPr/>
          <a:lstStyle/>
          <a:p>
            <a:r>
              <a:rPr lang="nl-NL" dirty="0"/>
              <a:t>Thomas Berndtgen</a:t>
            </a:r>
          </a:p>
          <a:p>
            <a:pPr lvl="1"/>
            <a:r>
              <a:rPr lang="nl-NL" dirty="0"/>
              <a:t>Senior-Vertriebsberater 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MACH AG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xmlns="" id="{40388A08-948F-47B9-8CDC-B87A5FD38B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663952" y="5157336"/>
            <a:ext cx="2377034" cy="1296000"/>
          </a:xfrm>
        </p:spPr>
        <p:txBody>
          <a:bodyPr/>
          <a:lstStyle/>
          <a:p>
            <a:r>
              <a:rPr lang="nl-NL" dirty="0"/>
              <a:t>Christian Rupp</a:t>
            </a:r>
          </a:p>
          <a:p>
            <a:pPr lvl="1"/>
            <a:r>
              <a:rPr lang="nl-NL" dirty="0"/>
              <a:t>CIO 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MACH AG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D7DE9F50-A83F-4F2E-9484-63A9FA154C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5" name="Textplatzhalter 4">
            <a:extLst>
              <a:ext uri="{FF2B5EF4-FFF2-40B4-BE49-F238E27FC236}">
                <a16:creationId xmlns:a16="http://schemas.microsoft.com/office/drawing/2014/main" xmlns="" id="{BC8BB7DB-8EE3-4B1F-A6E1-64DA454CE2D6}"/>
              </a:ext>
            </a:extLst>
          </p:cNvPr>
          <p:cNvSpPr txBox="1">
            <a:spLocks/>
          </p:cNvSpPr>
          <p:nvPr/>
        </p:nvSpPr>
        <p:spPr bwMode="gray">
          <a:xfrm>
            <a:off x="767562" y="4365125"/>
            <a:ext cx="3311430" cy="4319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Open Sans Light" panose="020B0306030504020204" pitchFamily="34" charset="0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1" i="0" kern="1200" cap="all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Fragen Sie uns gerne.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B43E42C2-5E89-4B64-B1D4-41C3A6B4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xmlns="" id="{49E15C56-6F4C-4FB0-B5A5-38A350219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pic>
        <p:nvPicPr>
          <p:cNvPr id="30" name="Bildplatzhalter 29" descr="Ein Bild, das Person, Mann, Kleidung, stehend enthält.&#10;&#10;Automatisch generierte Beschreibung">
            <a:extLst>
              <a:ext uri="{FF2B5EF4-FFF2-40B4-BE49-F238E27FC236}">
                <a16:creationId xmlns:a16="http://schemas.microsoft.com/office/drawing/2014/main" xmlns="" id="{C70EC966-65B8-448F-AC47-4D1C40D535C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" r="789" b="16666"/>
          <a:stretch/>
        </p:blipFill>
        <p:spPr>
          <a:xfrm>
            <a:off x="8472264" y="3717032"/>
            <a:ext cx="1368000" cy="1368000"/>
          </a:xfrm>
        </p:spPr>
      </p:pic>
      <p:pic>
        <p:nvPicPr>
          <p:cNvPr id="28" name="Bildplatzhalter 27" descr="Ein Bild, das Mann, Person, Brille, tragen enthält.&#10;&#10;Automatisch generierte Beschreibung">
            <a:extLst>
              <a:ext uri="{FF2B5EF4-FFF2-40B4-BE49-F238E27FC236}">
                <a16:creationId xmlns:a16="http://schemas.microsoft.com/office/drawing/2014/main" xmlns="" id="{DD2D1935-8365-4E8D-AD42-6150259BE85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-517" r="-1080" b="17183"/>
          <a:stretch/>
        </p:blipFill>
        <p:spPr>
          <a:xfrm>
            <a:off x="5663952" y="3717032"/>
            <a:ext cx="1368000" cy="1368000"/>
          </a:xfrm>
        </p:spPr>
      </p:pic>
      <p:pic>
        <p:nvPicPr>
          <p:cNvPr id="25" name="Bildplatzhalter 24" descr="Ein Bild, das Person, drinnen, Kleidung, orange enthält.&#10;&#10;Automatisch generierte Beschreibung">
            <a:extLst>
              <a:ext uri="{FF2B5EF4-FFF2-40B4-BE49-F238E27FC236}">
                <a16:creationId xmlns:a16="http://schemas.microsoft.com/office/drawing/2014/main" xmlns="" id="{AF45C7CF-AAAF-4DA6-809C-EA4E3484B0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8276"/>
          <a:stretch>
            <a:fillRect/>
          </a:stretch>
        </p:blipFill>
        <p:spPr>
          <a:xfrm>
            <a:off x="5663952" y="548680"/>
            <a:ext cx="1368000" cy="1368000"/>
          </a:xfrm>
        </p:spPr>
      </p:pic>
      <p:sp>
        <p:nvSpPr>
          <p:cNvPr id="14" name="Textplatzhalter 21">
            <a:extLst>
              <a:ext uri="{FF2B5EF4-FFF2-40B4-BE49-F238E27FC236}">
                <a16:creationId xmlns:a16="http://schemas.microsoft.com/office/drawing/2014/main" xmlns="" id="{1B020623-4DD1-48F3-A091-3F2BA9030FD7}"/>
              </a:ext>
            </a:extLst>
          </p:cNvPr>
          <p:cNvSpPr txBox="1">
            <a:spLocks/>
          </p:cNvSpPr>
          <p:nvPr/>
        </p:nvSpPr>
        <p:spPr bwMode="gray">
          <a:xfrm>
            <a:off x="8471494" y="1988840"/>
            <a:ext cx="2377034" cy="1296000"/>
          </a:xfrm>
          <a:prstGeom prst="rect">
            <a:avLst/>
          </a:prstGeom>
        </p:spPr>
        <p:txBody>
          <a:bodyPr vert="horz" lIns="0" tIns="54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Dr. Vanessa Greger</a:t>
            </a:r>
          </a:p>
          <a:p>
            <a:pPr lvl="1"/>
            <a:r>
              <a:rPr lang="nl-NL" dirty="0"/>
              <a:t>Stellv. Referatsleiterin </a:t>
            </a:r>
          </a:p>
          <a:p>
            <a:pPr lvl="1"/>
            <a:r>
              <a:rPr lang="nl-NL" dirty="0"/>
              <a:t>Referat B3 - </a:t>
            </a:r>
            <a:r>
              <a:rPr lang="de-DE" dirty="0"/>
              <a:t>Digitale Verwaltung, OZG und Identitätsmanagement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pPr lvl="1"/>
            <a:r>
              <a:rPr lang="nl-NL" dirty="0"/>
              <a:t>Bayerisches Staatsministerium für Digitales</a:t>
            </a:r>
            <a:endParaRPr lang="de-DE" dirty="0"/>
          </a:p>
        </p:txBody>
      </p:sp>
      <p:pic>
        <p:nvPicPr>
          <p:cNvPr id="4" name="Grafik 3" descr="Ein Bild, das Person, Kleidung, Schlips, Anzug enthält.&#10;&#10;Automatisch generierte Beschreibung">
            <a:extLst>
              <a:ext uri="{FF2B5EF4-FFF2-40B4-BE49-F238E27FC236}">
                <a16:creationId xmlns:a16="http://schemas.microsoft.com/office/drawing/2014/main" xmlns="" id="{6D653E4F-267D-4A15-AE74-BF04380FF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16" y="452729"/>
            <a:ext cx="1463807" cy="1463807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6FBEB000-4D0E-4C99-B12F-36D565E1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917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xmlns="" id="{AE9143C5-31BA-4616-BEA0-32D74744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764704"/>
            <a:ext cx="5184775" cy="1364880"/>
          </a:xfrm>
        </p:spPr>
        <p:txBody>
          <a:bodyPr/>
          <a:lstStyle/>
          <a:p>
            <a:r>
              <a:rPr lang="de-DE" sz="3200" cap="all" dirty="0">
                <a:solidFill>
                  <a:prstClr val="white"/>
                </a:solidFill>
                <a:latin typeface="Antonio" panose="02000303000000000000" pitchFamily="2" charset="0"/>
              </a:rPr>
              <a:t>Fragen im Zusammenhang…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11B16737-0E6E-4B94-A7A3-96819D25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D14C5DB9-E398-4676-9AEB-973528F1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991D29D8-602C-47CA-A821-E0A1C309E0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6694" y="2420888"/>
            <a:ext cx="5175250" cy="4032250"/>
          </a:xfrm>
        </p:spPr>
        <p:txBody>
          <a:bodyPr/>
          <a:lstStyle/>
          <a:p>
            <a:r>
              <a:rPr lang="de-DE" sz="1400" dirty="0"/>
              <a:t>…mit Informationen auf der Webseite</a:t>
            </a:r>
          </a:p>
          <a:p>
            <a:pPr lvl="2"/>
            <a:r>
              <a:rPr lang="de-DE" sz="1400" dirty="0"/>
              <a:t>Pflichtfeld: „Haben Sie gefunden, was Sie gesucht haben?“ (Ja/Nein/Teilweise)</a:t>
            </a:r>
          </a:p>
          <a:p>
            <a:pPr lvl="2"/>
            <a:r>
              <a:rPr lang="de-DE" sz="1400" dirty="0"/>
              <a:t>Pflichtfeld: Seitenbewertung (Sternchenbewertung von 1 bis 5)</a:t>
            </a:r>
          </a:p>
          <a:p>
            <a:pPr lvl="2"/>
            <a:r>
              <a:rPr lang="de-DE" sz="1400" dirty="0"/>
              <a:t>Optional: Helfen Sie uns bei der Verbesserung (freies Textfeld)</a:t>
            </a:r>
          </a:p>
          <a:p>
            <a:r>
              <a:rPr lang="de-DE" sz="1400" dirty="0"/>
              <a:t>…mit Verfahren</a:t>
            </a:r>
          </a:p>
          <a:p>
            <a:pPr lvl="2"/>
            <a:r>
              <a:rPr lang="de-DE" sz="1400" dirty="0"/>
              <a:t>Pflichtfeld: Bewerten Sie, wie einfach die Anwendung dieses Verfahrens war (Sternchenbewertung von 1 bis 5)</a:t>
            </a:r>
          </a:p>
          <a:p>
            <a:pPr lvl="2"/>
            <a:r>
              <a:rPr lang="de-DE" sz="1400" dirty="0"/>
              <a:t>Optional: Helfen Sie uns bei der Verbesserung (freies Textfeld)</a:t>
            </a:r>
          </a:p>
          <a:p>
            <a:r>
              <a:rPr lang="de-DE" sz="1400" dirty="0"/>
              <a:t>…mit Hilfs- und Problemlösungsdiensten</a:t>
            </a:r>
          </a:p>
          <a:p>
            <a:pPr lvl="2"/>
            <a:r>
              <a:rPr lang="de-DE" sz="1400" dirty="0"/>
              <a:t>Pflichtfeld: Bewerten Sie die erbrachte Dienstleistung (Sternchenbewertung von 1 bis 5)</a:t>
            </a:r>
          </a:p>
          <a:p>
            <a:pPr lvl="2"/>
            <a:r>
              <a:rPr lang="de-DE" sz="1400" dirty="0"/>
              <a:t>Optional: Helfen Sie uns bei der Verbesserung (freies Textfeld)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2C401ED-AB2F-4F85-B7C4-2695C8C59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395" y="21409"/>
            <a:ext cx="3253933" cy="34075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35DE925-306A-4CD1-8E53-97D3CB5D4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3068960"/>
            <a:ext cx="4513869" cy="3493836"/>
          </a:xfrm>
          <a:prstGeom prst="rect">
            <a:avLst/>
          </a:prstGeom>
        </p:spPr>
      </p:pic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C7A1FD03-9B15-48F8-9399-103E239F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837866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jung, Mann, sitzend enthält.&#10;&#10;Automatisch generierte Beschreibung">
            <a:extLst>
              <a:ext uri="{FF2B5EF4-FFF2-40B4-BE49-F238E27FC236}">
                <a16:creationId xmlns:a16="http://schemas.microsoft.com/office/drawing/2014/main" xmlns="" id="{9BA7AC99-3040-4602-8B7E-FF0132E150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11843"/>
          <a:stretch>
            <a:fillRect/>
          </a:stretch>
        </p:blipFill>
        <p:spPr/>
      </p:pic>
      <p:sp>
        <p:nvSpPr>
          <p:cNvPr id="8" name="Titel 7">
            <a:extLst>
              <a:ext uri="{FF2B5EF4-FFF2-40B4-BE49-F238E27FC236}">
                <a16:creationId xmlns:a16="http://schemas.microsoft.com/office/drawing/2014/main" xmlns="" id="{EA1CD7BF-8778-498E-8C1E-AD85BB4A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797298"/>
            <a:ext cx="4463876" cy="1426435"/>
          </a:xfrm>
        </p:spPr>
        <p:txBody>
          <a:bodyPr/>
          <a:lstStyle/>
          <a:p>
            <a:r>
              <a:rPr lang="de-DE" sz="3600" dirty="0">
                <a:latin typeface="Antonio" panose="02000303000000000000" pitchFamily="2" charset="0"/>
              </a:rPr>
              <a:t>HABEN SIE FRAGEN?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991BB50-C654-4645-A774-B959A323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E83DBE37-8906-46D9-A4B1-205A75706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A81FB251-549F-4E85-BF69-F58B9F0B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49227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 descr="Ein Bild, das draußen, Berg, Rock, Hügel enthält.&#10;&#10;Automatisch generierte Beschreibung">
            <a:extLst>
              <a:ext uri="{FF2B5EF4-FFF2-40B4-BE49-F238E27FC236}">
                <a16:creationId xmlns:a16="http://schemas.microsoft.com/office/drawing/2014/main" xmlns="" id="{295F59F2-E7B9-4AA4-9F6B-B9DB809C28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05EC59B4-E885-48E0-B561-51D03363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09.07.2020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2BBF64C-3200-40C9-88A0-682E5C01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MACH AG - Verwaltung macht Zukunft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1768F2AF-9862-463B-8C77-8F1D1D7822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/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Lassen Sie uns den „OZG - Berg“ gemeinsam erklimmen!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25AE1B52-CE48-4A26-9DED-F8502BC0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84040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7A1BEE1-036F-41AC-B10E-99FF3B7C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3210B14-2974-4E1F-9356-FA0161D8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4C2D9079-D0F8-4AE6-BEDE-15A2A45B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C0C816C3-44C0-4E97-871A-09315EF7E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Haben Sie noch Fragen?</a:t>
            </a:r>
          </a:p>
          <a:p>
            <a:r>
              <a:rPr lang="de-DE" dirty="0"/>
              <a:t>Rufen Sie mich an</a:t>
            </a:r>
          </a:p>
          <a:p>
            <a:endParaRPr lang="de-DE" dirty="0"/>
          </a:p>
        </p:txBody>
      </p:sp>
      <p:pic>
        <p:nvPicPr>
          <p:cNvPr id="19" name="Bildplatzhalter 18" descr="Ein Bild, das Person, Mann, Kleidung, stehend enthält.&#10;&#10;Automatisch generierte Beschreibung">
            <a:extLst>
              <a:ext uri="{FF2B5EF4-FFF2-40B4-BE49-F238E27FC236}">
                <a16:creationId xmlns:a16="http://schemas.microsoft.com/office/drawing/2014/main" xmlns="" id="{7AD7F911-ED32-4AE0-823B-6F3186A771C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16164"/>
          <a:stretch/>
        </p:blipFill>
        <p:spPr>
          <a:xfrm>
            <a:off x="6023992" y="692696"/>
            <a:ext cx="1656184" cy="1656184"/>
          </a:xfr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xmlns="" id="{A45DCDA1-6A67-4465-992D-E405D445AD93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023992" y="2421032"/>
            <a:ext cx="2377034" cy="1296000"/>
          </a:xfrm>
        </p:spPr>
        <p:txBody>
          <a:bodyPr/>
          <a:lstStyle/>
          <a:p>
            <a:r>
              <a:rPr lang="de-DE" dirty="0"/>
              <a:t>Thomas Berndtgen</a:t>
            </a:r>
          </a:p>
          <a:p>
            <a:pPr lvl="1"/>
            <a:r>
              <a:rPr lang="de-DE" dirty="0"/>
              <a:t>Senior-Vertriebsberater</a:t>
            </a:r>
          </a:p>
          <a:p>
            <a:pPr lvl="1"/>
            <a:r>
              <a:rPr lang="de-DE" dirty="0"/>
              <a:t>MACH AG</a:t>
            </a:r>
          </a:p>
          <a:p>
            <a:endParaRPr lang="de-DE" sz="1100" dirty="0"/>
          </a:p>
          <a:p>
            <a:pPr lvl="1"/>
            <a:r>
              <a:rPr lang="de-DE" dirty="0">
                <a:hlinkClick r:id="rId4"/>
              </a:rPr>
              <a:t>Thomas.Berndtgen@mach.de</a:t>
            </a:r>
            <a:r>
              <a:rPr lang="de-DE" dirty="0"/>
              <a:t> </a:t>
            </a:r>
          </a:p>
          <a:p>
            <a:pPr lvl="1">
              <a:spcBef>
                <a:spcPts val="300"/>
              </a:spcBef>
            </a:pPr>
            <a:r>
              <a:rPr lang="de-DE" dirty="0"/>
              <a:t>0151 | 52732429</a:t>
            </a:r>
          </a:p>
          <a:p>
            <a:pPr lvl="1"/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xmlns="" id="{3AB5C263-7F45-41A5-9318-EC828BFF9A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AA5958F2-95A1-4B1C-A584-B27F010B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593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0251CD3D-9C39-469F-9D78-97D5D75C8FD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Digitale Verwaltungsleistungen mit MACH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xmlns="" id="{C89F2256-FA06-4B58-A5B5-CD7F90C1C30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07988" y="4221088"/>
            <a:ext cx="1871588" cy="1944762"/>
          </a:xfrm>
          <a:solidFill>
            <a:schemeClr val="bg2"/>
          </a:solidFill>
        </p:spPr>
        <p:txBody>
          <a:bodyPr/>
          <a:lstStyle/>
          <a:p>
            <a:r>
              <a:rPr lang="de-DE" dirty="0"/>
              <a:t>Lübeck</a:t>
            </a:r>
          </a:p>
          <a:p>
            <a:endParaRPr lang="de-DE" dirty="0"/>
          </a:p>
          <a:p>
            <a:pPr lvl="1"/>
            <a:r>
              <a:rPr lang="de-DE" dirty="0" err="1"/>
              <a:t>Wielandstraße</a:t>
            </a:r>
            <a:r>
              <a:rPr lang="de-DE" dirty="0"/>
              <a:t> 14</a:t>
            </a:r>
          </a:p>
          <a:p>
            <a:pPr lvl="1"/>
            <a:r>
              <a:rPr lang="de-DE" dirty="0"/>
              <a:t>23558 Lübeck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Telefon: +49 451 | 70647 0</a:t>
            </a:r>
            <a:br>
              <a:rPr lang="de-DE" dirty="0"/>
            </a:br>
            <a:r>
              <a:rPr lang="de-DE" dirty="0"/>
              <a:t>Telefax: +49 451 | 70647 300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  <a:p>
            <a:endParaRPr lang="de-DE" dirty="0"/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xmlns="" id="{A60E977D-CFAC-4BED-B203-0A33C153B6E6}"/>
              </a:ext>
            </a:extLst>
          </p:cNvPr>
          <p:cNvSpPr>
            <a:spLocks noGrp="1"/>
          </p:cNvSpPr>
          <p:nvPr>
            <p:ph type="body" idx="13"/>
          </p:nvPr>
        </p:nvSpPr>
        <p:spPr bwMode="gray">
          <a:xfrm>
            <a:off x="2621036" y="4221088"/>
            <a:ext cx="1871588" cy="1944762"/>
          </a:xfrm>
        </p:spPr>
        <p:txBody>
          <a:bodyPr/>
          <a:lstStyle/>
          <a:p>
            <a:r>
              <a:rPr lang="de-DE" dirty="0"/>
              <a:t>Berlin</a:t>
            </a:r>
          </a:p>
          <a:p>
            <a:endParaRPr lang="de-DE" dirty="0"/>
          </a:p>
          <a:p>
            <a:pPr lvl="1"/>
            <a:r>
              <a:rPr lang="de-DE" dirty="0"/>
              <a:t>Jägerstraße 51</a:t>
            </a:r>
          </a:p>
          <a:p>
            <a:pPr lvl="1"/>
            <a:r>
              <a:rPr lang="de-DE" dirty="0"/>
              <a:t>10117 Berlin</a:t>
            </a:r>
          </a:p>
          <a:p>
            <a:pPr lvl="1"/>
            <a:endParaRPr lang="de-DE" dirty="0"/>
          </a:p>
          <a:p>
            <a:pPr lvl="1"/>
            <a:r>
              <a:rPr lang="nb-NO" dirty="0"/>
              <a:t>Telefon: </a:t>
            </a:r>
            <a:r>
              <a:rPr lang="de-DE" dirty="0"/>
              <a:t>+49 </a:t>
            </a:r>
            <a:r>
              <a:rPr lang="nb-NO" dirty="0"/>
              <a:t>30 | 209148 6</a:t>
            </a:r>
          </a:p>
          <a:p>
            <a:pPr lvl="1"/>
            <a:r>
              <a:rPr lang="nb-NO" dirty="0"/>
              <a:t>Telefax: </a:t>
            </a:r>
            <a:r>
              <a:rPr lang="de-DE" dirty="0"/>
              <a:t>+49 </a:t>
            </a:r>
            <a:r>
              <a:rPr lang="nb-NO" dirty="0"/>
              <a:t>30 | 209148 71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  <a:p>
            <a:endParaRPr lang="de-DE" dirty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xmlns="" id="{17880679-38AB-445E-B95C-694AE4D8EBC8}"/>
              </a:ext>
            </a:extLst>
          </p:cNvPr>
          <p:cNvSpPr>
            <a:spLocks noGrp="1"/>
          </p:cNvSpPr>
          <p:nvPr>
            <p:ph type="body" idx="14"/>
          </p:nvPr>
        </p:nvSpPr>
        <p:spPr bwMode="gray">
          <a:xfrm>
            <a:off x="4834084" y="4221088"/>
            <a:ext cx="1947122" cy="194476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MACH &amp; MECOM in </a:t>
            </a:r>
            <a:br>
              <a:rPr lang="de-DE" dirty="0"/>
            </a:br>
            <a:r>
              <a:rPr lang="de-DE" dirty="0"/>
              <a:t>Mecklenburg </a:t>
            </a:r>
          </a:p>
          <a:p>
            <a:pPr lvl="1"/>
            <a:r>
              <a:rPr lang="de-DE" dirty="0"/>
              <a:t>Graf-Schack-Allee 9</a:t>
            </a:r>
          </a:p>
          <a:p>
            <a:pPr lvl="1"/>
            <a:r>
              <a:rPr lang="de-DE" dirty="0"/>
              <a:t>19053 Schwerin</a:t>
            </a:r>
          </a:p>
          <a:p>
            <a:pPr lvl="1"/>
            <a:endParaRPr lang="de-DE" dirty="0"/>
          </a:p>
          <a:p>
            <a:pPr lvl="1"/>
            <a:r>
              <a:rPr lang="nb-NO" dirty="0"/>
              <a:t>Telefon: </a:t>
            </a:r>
            <a:r>
              <a:rPr lang="de-DE" dirty="0"/>
              <a:t>+49 </a:t>
            </a:r>
            <a:r>
              <a:rPr lang="nb-NO" dirty="0"/>
              <a:t>385 | 77334 90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xmlns="" id="{BEB57153-87AA-4F1D-A67E-282470461DEB}"/>
              </a:ext>
            </a:extLst>
          </p:cNvPr>
          <p:cNvSpPr>
            <a:spLocks noGrp="1"/>
          </p:cNvSpPr>
          <p:nvPr>
            <p:ph type="body" idx="15"/>
          </p:nvPr>
        </p:nvSpPr>
        <p:spPr bwMode="gray">
          <a:xfrm>
            <a:off x="7122666" y="4221088"/>
            <a:ext cx="1872233" cy="1944762"/>
          </a:xfrm>
          <a:solidFill>
            <a:schemeClr val="bg1"/>
          </a:solidFill>
        </p:spPr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Düsseldorf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pPr lvl="1"/>
            <a:r>
              <a:rPr lang="de-DE" dirty="0" err="1">
                <a:solidFill>
                  <a:schemeClr val="bg2"/>
                </a:solidFill>
              </a:rPr>
              <a:t>Speditionstraße</a:t>
            </a:r>
            <a:r>
              <a:rPr lang="de-DE" dirty="0">
                <a:solidFill>
                  <a:schemeClr val="bg2"/>
                </a:solidFill>
              </a:rPr>
              <a:t> 21</a:t>
            </a:r>
          </a:p>
          <a:p>
            <a:pPr lvl="1"/>
            <a:r>
              <a:rPr lang="de-DE" dirty="0">
                <a:solidFill>
                  <a:schemeClr val="bg2"/>
                </a:solidFill>
              </a:rPr>
              <a:t>40221 Düsseldorf</a:t>
            </a:r>
          </a:p>
          <a:p>
            <a:pPr lvl="1"/>
            <a:endParaRPr lang="de-DE" dirty="0">
              <a:solidFill>
                <a:schemeClr val="bg2"/>
              </a:solidFill>
            </a:endParaRPr>
          </a:p>
          <a:p>
            <a:pPr lvl="1"/>
            <a:r>
              <a:rPr lang="de-DE" dirty="0">
                <a:solidFill>
                  <a:schemeClr val="bg2"/>
                </a:solidFill>
              </a:rPr>
              <a:t>Telefon: +49 211 | 5180390</a:t>
            </a:r>
          </a:p>
          <a:p>
            <a:pPr lvl="1"/>
            <a:endParaRPr lang="de-DE" dirty="0">
              <a:solidFill>
                <a:schemeClr val="bg2"/>
              </a:solidFill>
            </a:endParaRPr>
          </a:p>
          <a:p>
            <a:pPr lvl="1"/>
            <a:endParaRPr lang="de-DE" dirty="0">
              <a:solidFill>
                <a:schemeClr val="bg2"/>
              </a:solidFill>
            </a:endParaRPr>
          </a:p>
          <a:p>
            <a:pPr lvl="1"/>
            <a:r>
              <a:rPr lang="de-DE" dirty="0">
                <a:solidFill>
                  <a:schemeClr val="bg2"/>
                </a:solidFill>
              </a:rPr>
              <a:t>mailbox@mach.de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xmlns="" id="{936ABAD3-45D9-4716-A1E3-49DF12C0B033}"/>
              </a:ext>
            </a:extLst>
          </p:cNvPr>
          <p:cNvSpPr>
            <a:spLocks noGrp="1"/>
          </p:cNvSpPr>
          <p:nvPr>
            <p:ph type="body" idx="16"/>
          </p:nvPr>
        </p:nvSpPr>
        <p:spPr bwMode="gray">
          <a:xfrm>
            <a:off x="9336360" y="4221088"/>
            <a:ext cx="1872414" cy="1944762"/>
          </a:xfrm>
        </p:spPr>
        <p:txBody>
          <a:bodyPr/>
          <a:lstStyle/>
          <a:p>
            <a:r>
              <a:rPr lang="de-DE" dirty="0"/>
              <a:t>München</a:t>
            </a:r>
          </a:p>
          <a:p>
            <a:r>
              <a:rPr lang="de-DE" dirty="0"/>
              <a:t> </a:t>
            </a:r>
          </a:p>
          <a:p>
            <a:pPr lvl="1"/>
            <a:r>
              <a:rPr lang="de-DE" dirty="0"/>
              <a:t>Karlstraße 35</a:t>
            </a:r>
          </a:p>
          <a:p>
            <a:pPr lvl="1"/>
            <a:r>
              <a:rPr lang="de-DE" dirty="0"/>
              <a:t>80333 München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Telefon: +49 89 | 51263752 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mailbox@mach.de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90487EA1-4E20-4AAA-989D-F5A670DC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4125F5E-FFE9-4DF5-B6FD-1051816D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697EEC3-F3E4-45AC-9421-11F25AC3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09169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xmlns="" id="{2EA0A110-FA16-4C6D-B9F0-9FFE64538E53}"/>
              </a:ext>
            </a:extLst>
          </p:cNvPr>
          <p:cNvSpPr/>
          <p:nvPr/>
        </p:nvSpPr>
        <p:spPr bwMode="gray">
          <a:xfrm>
            <a:off x="0" y="685214"/>
            <a:ext cx="1847850" cy="6172786"/>
          </a:xfrm>
          <a:prstGeom prst="rect">
            <a:avLst/>
          </a:prstGeom>
          <a:solidFill>
            <a:srgbClr val="EBEBE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1" name="Inhaltsplatzhalter 3">
            <a:extLst>
              <a:ext uri="{FF2B5EF4-FFF2-40B4-BE49-F238E27FC236}">
                <a16:creationId xmlns:a16="http://schemas.microsoft.com/office/drawing/2014/main" xmlns="" id="{02AE6BE3-A3F1-44B4-9C2D-FD55DC9E409A}"/>
              </a:ext>
            </a:extLst>
          </p:cNvPr>
          <p:cNvSpPr txBox="1">
            <a:spLocks/>
          </p:cNvSpPr>
          <p:nvPr/>
        </p:nvSpPr>
        <p:spPr bwMode="gray">
          <a:xfrm>
            <a:off x="6023992" y="4293096"/>
            <a:ext cx="5185346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 err="1"/>
              <a:t>Ausblick</a:t>
            </a:r>
            <a:r>
              <a:rPr lang="fr-FR" sz="1800" b="1" dirty="0"/>
              <a:t> </a:t>
            </a:r>
            <a:r>
              <a:rPr lang="fr-FR" sz="1800" dirty="0" err="1"/>
              <a:t>und</a:t>
            </a:r>
            <a:r>
              <a:rPr lang="fr-FR" sz="1800" dirty="0"/>
              <a:t> </a:t>
            </a:r>
            <a:r>
              <a:rPr lang="fr-FR" sz="1800" dirty="0" err="1"/>
              <a:t>offene</a:t>
            </a:r>
            <a:r>
              <a:rPr lang="fr-FR" sz="1800" dirty="0"/>
              <a:t> </a:t>
            </a:r>
            <a:r>
              <a:rPr lang="fr-FR" sz="1800" dirty="0" err="1"/>
              <a:t>Fragen</a:t>
            </a:r>
            <a:endParaRPr lang="fr-FR" sz="1800" dirty="0"/>
          </a:p>
          <a:p>
            <a:pPr lvl="1"/>
            <a:r>
              <a:rPr lang="de-DE" sz="1600" dirty="0"/>
              <a:t>Thomas Berndtgen, MACH AG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xmlns="" id="{43AAA895-14E1-48EB-A69E-55FDEDC8E44B}"/>
              </a:ext>
            </a:extLst>
          </p:cNvPr>
          <p:cNvSpPr/>
          <p:nvPr/>
        </p:nvSpPr>
        <p:spPr bwMode="gray">
          <a:xfrm>
            <a:off x="407988" y="1700808"/>
            <a:ext cx="3311525" cy="1152000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de-DE" sz="3600" cap="all" dirty="0">
                <a:solidFill>
                  <a:schemeClr val="bg1"/>
                </a:solidFill>
                <a:latin typeface="Antonio" panose="02000303000000000000" pitchFamily="2" charset="0"/>
              </a:rPr>
              <a:t>Agenda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5F449676-71CF-4765-ABE5-2D7EE520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xmlns="" id="{10638928-5531-4093-82A6-59843C3D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37" name="Inhaltsplatzhalter 3">
            <a:extLst>
              <a:ext uri="{FF2B5EF4-FFF2-40B4-BE49-F238E27FC236}">
                <a16:creationId xmlns:a16="http://schemas.microsoft.com/office/drawing/2014/main" xmlns="" id="{841D60C5-5486-4828-B903-DF68D5A7C574}"/>
              </a:ext>
            </a:extLst>
          </p:cNvPr>
          <p:cNvSpPr txBox="1">
            <a:spLocks/>
          </p:cNvSpPr>
          <p:nvPr/>
        </p:nvSpPr>
        <p:spPr bwMode="gray">
          <a:xfrm>
            <a:off x="6023992" y="620688"/>
            <a:ext cx="5185346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Durchblick</a:t>
            </a:r>
            <a:r>
              <a:rPr lang="en-US" sz="1800" b="1" dirty="0"/>
              <a:t> </a:t>
            </a:r>
            <a:r>
              <a:rPr lang="en-US" sz="1800" dirty="0"/>
              <a:t>und </a:t>
            </a:r>
            <a:r>
              <a:rPr lang="en-US" sz="1800" dirty="0" err="1"/>
              <a:t>Begrüßung</a:t>
            </a:r>
            <a:r>
              <a:rPr lang="en-US" sz="1800" dirty="0"/>
              <a:t> </a:t>
            </a:r>
          </a:p>
          <a:p>
            <a:pPr lvl="1"/>
            <a:r>
              <a:rPr lang="de-DE" sz="1600" dirty="0"/>
              <a:t>Thomas Berndtgen, MACH AG</a:t>
            </a:r>
          </a:p>
        </p:txBody>
      </p:sp>
      <p:sp>
        <p:nvSpPr>
          <p:cNvPr id="38" name="Inhaltsplatzhalter 3">
            <a:extLst>
              <a:ext uri="{FF2B5EF4-FFF2-40B4-BE49-F238E27FC236}">
                <a16:creationId xmlns:a16="http://schemas.microsoft.com/office/drawing/2014/main" xmlns="" id="{4B083D3C-5EB8-4105-943A-6A2FE466AC42}"/>
              </a:ext>
            </a:extLst>
          </p:cNvPr>
          <p:cNvSpPr txBox="1">
            <a:spLocks/>
          </p:cNvSpPr>
          <p:nvPr/>
        </p:nvSpPr>
        <p:spPr bwMode="gray">
          <a:xfrm>
            <a:off x="6023992" y="1844824"/>
            <a:ext cx="5185346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Einblick</a:t>
            </a:r>
            <a:r>
              <a:rPr lang="en-US" sz="1800" b="1" dirty="0"/>
              <a:t> </a:t>
            </a:r>
            <a:r>
              <a:rPr lang="de-DE" sz="1800" dirty="0"/>
              <a:t>in das OZG – Projekt des Bayerischen Staatsministeriums für Digitales</a:t>
            </a:r>
            <a:endParaRPr lang="en-US" sz="1800" dirty="0"/>
          </a:p>
          <a:p>
            <a:pPr lvl="1"/>
            <a:r>
              <a:rPr lang="de-DE" sz="1600" dirty="0"/>
              <a:t>Carolin Stimmelmayr, StMD und Vanessa Greger, </a:t>
            </a:r>
            <a:r>
              <a:rPr lang="de-DE" sz="1600" dirty="0" err="1"/>
              <a:t>StMD</a:t>
            </a:r>
            <a:endParaRPr lang="de-DE" sz="1600" dirty="0"/>
          </a:p>
        </p:txBody>
      </p: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xmlns="" id="{ED76A2B6-F10C-4012-A22D-8EFE557E3F62}"/>
              </a:ext>
            </a:extLst>
          </p:cNvPr>
          <p:cNvSpPr txBox="1">
            <a:spLocks/>
          </p:cNvSpPr>
          <p:nvPr/>
        </p:nvSpPr>
        <p:spPr bwMode="gray">
          <a:xfrm>
            <a:off x="6023992" y="3068960"/>
            <a:ext cx="5185346" cy="108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/>
              <a:t>Weitblick</a:t>
            </a:r>
            <a:r>
              <a:rPr lang="en-US" sz="1800" dirty="0"/>
              <a:t> </a:t>
            </a:r>
            <a:r>
              <a:rPr lang="en-US" sz="1800" dirty="0" err="1"/>
              <a:t>Richtung</a:t>
            </a:r>
            <a:r>
              <a:rPr lang="en-US" sz="1800" dirty="0"/>
              <a:t> </a:t>
            </a:r>
            <a:r>
              <a:rPr lang="en-US" sz="1800" dirty="0" err="1"/>
              <a:t>Brüssel</a:t>
            </a:r>
            <a:endParaRPr lang="en-US" sz="1800" dirty="0"/>
          </a:p>
          <a:p>
            <a:pPr lvl="1"/>
            <a:r>
              <a:rPr lang="de-DE" sz="1600" dirty="0"/>
              <a:t>Christian Rupp, MACH AG</a:t>
            </a:r>
          </a:p>
        </p:txBody>
      </p:sp>
      <p:sp>
        <p:nvSpPr>
          <p:cNvPr id="24" name="Textplatzhalter 10">
            <a:extLst>
              <a:ext uri="{FF2B5EF4-FFF2-40B4-BE49-F238E27FC236}">
                <a16:creationId xmlns:a16="http://schemas.microsoft.com/office/drawing/2014/main" xmlns="" id="{2AFC583E-1FB9-49C9-AB2E-9345C9E15447}"/>
              </a:ext>
            </a:extLst>
          </p:cNvPr>
          <p:cNvSpPr txBox="1">
            <a:spLocks/>
          </p:cNvSpPr>
          <p:nvPr/>
        </p:nvSpPr>
        <p:spPr bwMode="gray">
          <a:xfrm>
            <a:off x="4151944" y="620688"/>
            <a:ext cx="1440000" cy="1080000"/>
          </a:xfrm>
          <a:prstGeom prst="rect">
            <a:avLst/>
          </a:prstGeom>
        </p:spPr>
        <p:txBody>
          <a:bodyPr lIns="0" tIns="0" rIns="0" bIns="18000" anchor="b"/>
          <a:lstStyle>
            <a:lvl1pPr marL="0" indent="0" algn="r" defTabSz="914400" rtl="0" eaLnBrk="1" latinLnBrk="0" hangingPunct="1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b="1" i="0" kern="1200" cap="all" baseline="0">
                <a:solidFill>
                  <a:schemeClr val="bg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1</a:t>
            </a:r>
          </a:p>
        </p:txBody>
      </p:sp>
      <p:sp>
        <p:nvSpPr>
          <p:cNvPr id="30" name="Textplatzhalter 10">
            <a:extLst>
              <a:ext uri="{FF2B5EF4-FFF2-40B4-BE49-F238E27FC236}">
                <a16:creationId xmlns:a16="http://schemas.microsoft.com/office/drawing/2014/main" xmlns="" id="{23D56BD9-B64F-4646-A1D4-CA73BDA13508}"/>
              </a:ext>
            </a:extLst>
          </p:cNvPr>
          <p:cNvSpPr txBox="1">
            <a:spLocks/>
          </p:cNvSpPr>
          <p:nvPr/>
        </p:nvSpPr>
        <p:spPr bwMode="gray">
          <a:xfrm>
            <a:off x="4151944" y="3068960"/>
            <a:ext cx="1440000" cy="1080000"/>
          </a:xfrm>
          <a:prstGeom prst="rect">
            <a:avLst/>
          </a:prstGeom>
        </p:spPr>
        <p:txBody>
          <a:bodyPr lIns="0" tIns="0" rIns="0" bIns="18000" anchor="b"/>
          <a:lstStyle>
            <a:lvl1pPr marL="0" indent="0" algn="r" defTabSz="914400" rtl="0" eaLnBrk="1" latinLnBrk="0" hangingPunct="1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b="1" i="0" kern="1200" cap="all" baseline="0">
                <a:solidFill>
                  <a:schemeClr val="bg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3</a:t>
            </a:r>
          </a:p>
        </p:txBody>
      </p:sp>
      <p:sp>
        <p:nvSpPr>
          <p:cNvPr id="32" name="Textplatzhalter 10">
            <a:extLst>
              <a:ext uri="{FF2B5EF4-FFF2-40B4-BE49-F238E27FC236}">
                <a16:creationId xmlns:a16="http://schemas.microsoft.com/office/drawing/2014/main" xmlns="" id="{208F9FD9-59F5-4254-8041-03C5FCEAC829}"/>
              </a:ext>
            </a:extLst>
          </p:cNvPr>
          <p:cNvSpPr txBox="1">
            <a:spLocks/>
          </p:cNvSpPr>
          <p:nvPr/>
        </p:nvSpPr>
        <p:spPr bwMode="gray">
          <a:xfrm>
            <a:off x="4151944" y="1844824"/>
            <a:ext cx="1440000" cy="1080000"/>
          </a:xfrm>
          <a:prstGeom prst="rect">
            <a:avLst/>
          </a:prstGeom>
        </p:spPr>
        <p:txBody>
          <a:bodyPr lIns="0" tIns="0" rIns="0" bIns="18000" anchor="b"/>
          <a:lstStyle>
            <a:lvl1pPr marL="0" indent="0" algn="r" defTabSz="914400" rtl="0" eaLnBrk="1" latinLnBrk="0" hangingPunct="1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b="1" i="0" kern="1200" cap="all" baseline="0">
                <a:solidFill>
                  <a:schemeClr val="bg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2</a:t>
            </a:r>
          </a:p>
        </p:txBody>
      </p:sp>
      <p:sp>
        <p:nvSpPr>
          <p:cNvPr id="33" name="Textplatzhalter 10">
            <a:extLst>
              <a:ext uri="{FF2B5EF4-FFF2-40B4-BE49-F238E27FC236}">
                <a16:creationId xmlns:a16="http://schemas.microsoft.com/office/drawing/2014/main" xmlns="" id="{F9CFABF7-F707-42E8-AF0E-7F2A240A30D1}"/>
              </a:ext>
            </a:extLst>
          </p:cNvPr>
          <p:cNvSpPr txBox="1">
            <a:spLocks/>
          </p:cNvSpPr>
          <p:nvPr/>
        </p:nvSpPr>
        <p:spPr bwMode="gray">
          <a:xfrm>
            <a:off x="4151944" y="4293096"/>
            <a:ext cx="1440000" cy="1080000"/>
          </a:xfrm>
          <a:prstGeom prst="rect">
            <a:avLst/>
          </a:prstGeom>
        </p:spPr>
        <p:txBody>
          <a:bodyPr lIns="0" tIns="0" rIns="0" bIns="18000" anchor="b"/>
          <a:lstStyle>
            <a:lvl1pPr marL="0" indent="0" algn="r" defTabSz="914400" rtl="0" eaLnBrk="1" latinLnBrk="0" hangingPunct="1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6000" b="1" i="0" kern="1200" cap="all" baseline="0">
                <a:solidFill>
                  <a:schemeClr val="bg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2pPr>
            <a:lvl3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3pPr>
            <a:lvl4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4pPr>
            <a:lvl5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5pPr>
            <a:lvl6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6pPr>
            <a:lvl7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7pPr>
            <a:lvl8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8pPr>
            <a:lvl9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1000" b="0" i="0" kern="1200" cap="none" baseline="0">
                <a:solidFill>
                  <a:schemeClr val="tx1"/>
                </a:solidFill>
                <a:latin typeface="+mn-lt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9pPr>
          </a:lstStyle>
          <a:p>
            <a:r>
              <a:rPr lang="de-DE" dirty="0"/>
              <a:t>4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BD6C8D3A-56F9-4BDC-8929-8EAD8154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517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96100637-D315-43B2-A6EE-977C6C88AE32}"/>
              </a:ext>
            </a:extLst>
          </p:cNvPr>
          <p:cNvSpPr/>
          <p:nvPr/>
        </p:nvSpPr>
        <p:spPr bwMode="gray">
          <a:xfrm>
            <a:off x="0" y="0"/>
            <a:ext cx="8976320" cy="6165304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 algn="ctr">
              <a:lnSpc>
                <a:spcPct val="110000"/>
              </a:lnSpc>
            </a:pPr>
            <a:endParaRPr lang="de-DE" sz="1600" dirty="0" err="1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E729D09-53FA-48F3-AF83-A4778517D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" y="1429840"/>
            <a:ext cx="7056784" cy="4972892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0CD6BEA3-94C3-48BC-80B2-BF6628AD9DB2}"/>
              </a:ext>
            </a:extLst>
          </p:cNvPr>
          <p:cNvSpPr/>
          <p:nvPr/>
        </p:nvSpPr>
        <p:spPr bwMode="gray">
          <a:xfrm>
            <a:off x="1587521" y="717998"/>
            <a:ext cx="6836400" cy="1152128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10000"/>
              </a:lnSpc>
            </a:pPr>
            <a:r>
              <a:rPr lang="de-DE" sz="6000" cap="all" spc="100" dirty="0">
                <a:solidFill>
                  <a:schemeClr val="accent2"/>
                </a:solidFill>
                <a:latin typeface="Antonio" panose="02000303000000000000" pitchFamily="2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575 OZG-Leistungen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DF45C4B0-4F0D-4A0C-B219-09B353E381D8}"/>
              </a:ext>
            </a:extLst>
          </p:cNvPr>
          <p:cNvSpPr/>
          <p:nvPr/>
        </p:nvSpPr>
        <p:spPr bwMode="gray">
          <a:xfrm>
            <a:off x="5596303" y="1412776"/>
            <a:ext cx="3308009" cy="115212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10000"/>
              </a:lnSpc>
            </a:pPr>
            <a:r>
              <a:rPr lang="de-DE" sz="3600" i="1" dirty="0">
                <a:solidFill>
                  <a:schemeClr val="accent2"/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in 4 Jahren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68B1CD15-E494-45E7-9DC8-2E5E7B905E78}"/>
              </a:ext>
            </a:extLst>
          </p:cNvPr>
          <p:cNvSpPr/>
          <p:nvPr/>
        </p:nvSpPr>
        <p:spPr bwMode="gray">
          <a:xfrm>
            <a:off x="5646223" y="1559405"/>
            <a:ext cx="3636404" cy="136815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ctr"/>
          <a:lstStyle/>
          <a:p>
            <a:pPr>
              <a:lnSpc>
                <a:spcPct val="110000"/>
              </a:lnSpc>
            </a:pPr>
            <a:r>
              <a:rPr lang="de-DE" sz="3600" i="1" dirty="0">
                <a:solidFill>
                  <a:schemeClr val="accent2"/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nein, in nur </a:t>
            </a:r>
          </a:p>
          <a:p>
            <a:pPr>
              <a:lnSpc>
                <a:spcPct val="110000"/>
              </a:lnSpc>
            </a:pPr>
            <a:r>
              <a:rPr lang="de-DE" sz="3600" i="1" dirty="0">
                <a:solidFill>
                  <a:schemeClr val="accent2"/>
                </a:solidFill>
                <a:latin typeface="+mj-lt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noch 2 Jahren!</a:t>
            </a:r>
          </a:p>
        </p:txBody>
      </p:sp>
      <p:sp>
        <p:nvSpPr>
          <p:cNvPr id="23" name="Datumsplatzhalter 22">
            <a:extLst>
              <a:ext uri="{FF2B5EF4-FFF2-40B4-BE49-F238E27FC236}">
                <a16:creationId xmlns:a16="http://schemas.microsoft.com/office/drawing/2014/main" xmlns="" id="{122450A7-0AFA-42DB-AEA5-3210D734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xmlns="" id="{A085410B-FC06-48F4-88AD-4BE41741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8CA965FE-431C-4C88-BA26-B3E17221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911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716CA024-DBD3-4A12-9CC6-8DA7E6EE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C911405-E514-4A64-9A66-748894E8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pic>
        <p:nvPicPr>
          <p:cNvPr id="16" name="Grafik 15" descr="Ein Bild, das Screenshot, Tisch enthält.&#10;&#10;Automatisch generierte Beschreibung">
            <a:extLst>
              <a:ext uri="{FF2B5EF4-FFF2-40B4-BE49-F238E27FC236}">
                <a16:creationId xmlns:a16="http://schemas.microsoft.com/office/drawing/2014/main" xmlns="" id="{8BBD542F-4913-4DDE-A4EF-736FEF426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9" y="-99392"/>
            <a:ext cx="5801535" cy="28388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887ADD4-F5EB-4BBC-AF9E-4EAA5C0A7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" y="2725018"/>
            <a:ext cx="5934903" cy="224821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9436DEC-16C2-4695-9A46-FD3337827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-12156"/>
            <a:ext cx="6973273" cy="2248214"/>
          </a:xfrm>
          <a:prstGeom prst="rect">
            <a:avLst/>
          </a:prstGeom>
        </p:spPr>
      </p:pic>
      <p:pic>
        <p:nvPicPr>
          <p:cNvPr id="14" name="Grafik 1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43697228-749E-48BD-A5E1-875840589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60" y="5007137"/>
            <a:ext cx="4391638" cy="3600953"/>
          </a:xfrm>
          <a:prstGeom prst="rect">
            <a:avLst/>
          </a:prstGeom>
        </p:spPr>
      </p:pic>
      <p:pic>
        <p:nvPicPr>
          <p:cNvPr id="18" name="Grafik 17" descr="Ein Bild, das Gebäude, Screenshot, Front, sitzend enthält.&#10;&#10;Automatisch generierte Beschreibung">
            <a:extLst>
              <a:ext uri="{FF2B5EF4-FFF2-40B4-BE49-F238E27FC236}">
                <a16:creationId xmlns:a16="http://schemas.microsoft.com/office/drawing/2014/main" xmlns="" id="{2912B3AD-643E-4387-B81E-9537FEEE3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2" y="4929272"/>
            <a:ext cx="5953956" cy="2400635"/>
          </a:xfrm>
          <a:prstGeom prst="rect">
            <a:avLst/>
          </a:prstGeom>
        </p:spPr>
      </p:pic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9FDA7DFF-D60F-4AEF-BBCA-782E44183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81" y="2284009"/>
            <a:ext cx="5982535" cy="2943636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1438CD70-B5C0-4C81-BD7D-A12415DB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297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Schnee, draußen, Berg, Natur enthält.&#10;&#10;Automatisch generierte Beschreibung">
            <a:extLst>
              <a:ext uri="{FF2B5EF4-FFF2-40B4-BE49-F238E27FC236}">
                <a16:creationId xmlns:a16="http://schemas.microsoft.com/office/drawing/2014/main" xmlns="" id="{9415275D-926B-43D5-AFCA-21C57FCDDE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/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FC8AC2FC-4340-4D75-A376-09F671CC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09.07.2020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AEAB2CE-1D17-4E47-8AC7-25F759CD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MACH AG - Verwaltung macht Zukunft</a:t>
            </a:r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xmlns="" id="{73D6F6F6-E7E2-424C-9D52-FEDA4D4C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9B0DE-3FEB-4AA0-B465-B80EF7C1333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xmlns="" id="{FE4D5B7A-B61A-4FAC-A06B-A40981A56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B737FD1A-E72B-4261-9A70-08E34D1A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nun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ein Blick nach </a:t>
            </a:r>
            <a:r>
              <a:rPr lang="de-DE" dirty="0">
                <a:solidFill>
                  <a:schemeClr val="bg2"/>
                </a:solidFill>
              </a:rPr>
              <a:t>Bayern</a:t>
            </a:r>
            <a:endParaRPr lang="de-DE" sz="2399" dirty="0">
              <a:solidFill>
                <a:schemeClr val="bg2"/>
              </a:solidFill>
            </a:endParaRPr>
          </a:p>
        </p:txBody>
      </p:sp>
      <p:pic>
        <p:nvPicPr>
          <p:cNvPr id="5" name="Grafik 4" descr="Ein Bild, das orange, Uhr enthält.&#10;&#10;Automatisch generierte Beschreibung">
            <a:extLst>
              <a:ext uri="{FF2B5EF4-FFF2-40B4-BE49-F238E27FC236}">
                <a16:creationId xmlns:a16="http://schemas.microsoft.com/office/drawing/2014/main" xmlns="" id="{A5C180ED-5FC6-45D1-A364-26DE401BA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" y="3933056"/>
            <a:ext cx="3172968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32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b="1" dirty="0"/>
              <a:t>Digitale Verwaltung in Bayern – Umsetzung des OZG</a:t>
            </a:r>
            <a:br>
              <a:rPr lang="de-DE" sz="3200" b="1" dirty="0"/>
            </a:br>
            <a:endParaRPr lang="de-DE" sz="32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4005064"/>
            <a:ext cx="9321800" cy="1633736"/>
          </a:xfrm>
        </p:spPr>
        <p:txBody>
          <a:bodyPr/>
          <a:lstStyle/>
          <a:p>
            <a:r>
              <a:rPr lang="de-DE" dirty="0"/>
              <a:t>09.07.2020, Zukunftskongress Webinar</a:t>
            </a:r>
          </a:p>
          <a:p>
            <a:endParaRPr lang="de-DE" dirty="0"/>
          </a:p>
          <a:p>
            <a:r>
              <a:rPr lang="de-DE" dirty="0"/>
              <a:t>Carolin Stimmelmayr</a:t>
            </a:r>
          </a:p>
          <a:p>
            <a:r>
              <a:rPr lang="de-DE" dirty="0"/>
              <a:t>Dr. Vanessa Greger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0080EB2-7744-4C41-AA6A-2FA0F4753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FD2017-1385-462A-99D2-ED0223A1C97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365178"/>
      </p:ext>
    </p:extLst>
  </p:cSld>
  <p:clrMapOvr>
    <a:masterClrMapping/>
  </p:clrMapOvr>
</p:sld>
</file>

<file path=ppt/theme/theme1.xml><?xml version="1.0" encoding="utf-8"?>
<a:theme xmlns:a="http://schemas.openxmlformats.org/drawingml/2006/main" name="MACH">
  <a:themeElements>
    <a:clrScheme name="MACH">
      <a:dk1>
        <a:srgbClr val="2D2D2D"/>
      </a:dk1>
      <a:lt1>
        <a:sysClr val="window" lastClr="FFFFFF"/>
      </a:lt1>
      <a:dk2>
        <a:srgbClr val="014258"/>
      </a:dk2>
      <a:lt2>
        <a:srgbClr val="CE1516"/>
      </a:lt2>
      <a:accent1>
        <a:srgbClr val="005D76"/>
      </a:accent1>
      <a:accent2>
        <a:srgbClr val="88CEDC"/>
      </a:accent2>
      <a:accent3>
        <a:srgbClr val="32707E"/>
      </a:accent3>
      <a:accent4>
        <a:srgbClr val="84A6AD"/>
      </a:accent4>
      <a:accent5>
        <a:srgbClr val="3B8599"/>
      </a:accent5>
      <a:accent6>
        <a:srgbClr val="BEE2EB"/>
      </a:accent6>
      <a:hlink>
        <a:srgbClr val="3B8599"/>
      </a:hlink>
      <a:folHlink>
        <a:srgbClr val="262626"/>
      </a:folHlink>
    </a:clrScheme>
    <a:fontScheme name="MACH">
      <a:majorFont>
        <a:latin typeface="Linguistics Pro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EBEBEB"/>
        </a:solidFill>
        <a:ln w="6350">
          <a:noFill/>
        </a:ln>
      </a:spPr>
      <a:bodyPr lIns="216000" tIns="216000" rIns="216000" bIns="216000" rtlCol="0" anchor="ctr"/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buClr>
            <a:schemeClr val="bg2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custClrLst>
    <a:custClr name="Hellgrau">
      <a:srgbClr val="EBEBEB"/>
    </a:custClr>
    <a:custClr name="Mittelgrau">
      <a:srgbClr val="A3A7A7"/>
    </a:custClr>
    <a:custClr name="Hellblau">
      <a:srgbClr val="B3D4FC"/>
    </a:custClr>
  </a:custClrLst>
  <a:extLst>
    <a:ext uri="{05A4C25C-085E-4340-85A3-A5531E510DB2}">
      <thm15:themeFamily xmlns:thm15="http://schemas.microsoft.com/office/thememl/2012/main" name="Standardfoliensatz.potx" id="{B0E690FA-B4C6-4D43-A4F2-205E51DAB81B}" vid="{20C97AB6-9055-47DA-9DFF-4032536674F2}"/>
    </a:ext>
  </a:extLst>
</a:theme>
</file>

<file path=ppt/theme/theme2.xml><?xml version="1.0" encoding="utf-8"?>
<a:theme xmlns:a="http://schemas.openxmlformats.org/drawingml/2006/main" name="P-StK">
  <a:themeElements>
    <a:clrScheme name="Benutzerdefiniert 3">
      <a:dk1>
        <a:srgbClr val="000000"/>
      </a:dk1>
      <a:lt1>
        <a:srgbClr val="FFFFFF"/>
      </a:lt1>
      <a:dk2>
        <a:srgbClr val="4D4D4D"/>
      </a:dk2>
      <a:lt2>
        <a:srgbClr val="808080"/>
      </a:lt2>
      <a:accent1>
        <a:srgbClr val="0099D7"/>
      </a:accent1>
      <a:accent2>
        <a:srgbClr val="3333CC"/>
      </a:accent2>
      <a:accent3>
        <a:srgbClr val="FFFFFF"/>
      </a:accent3>
      <a:accent4>
        <a:srgbClr val="000000"/>
      </a:accent4>
      <a:accent5>
        <a:srgbClr val="D8D8D8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baseline="0" dirty="0" err="1" smtClean="0">
            <a:latin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MACH">
      <a:dk1>
        <a:srgbClr val="2D2D2D"/>
      </a:dk1>
      <a:lt1>
        <a:sysClr val="window" lastClr="FFFFFF"/>
      </a:lt1>
      <a:dk2>
        <a:srgbClr val="014258"/>
      </a:dk2>
      <a:lt2>
        <a:srgbClr val="CE1516"/>
      </a:lt2>
      <a:accent1>
        <a:srgbClr val="005D76"/>
      </a:accent1>
      <a:accent2>
        <a:srgbClr val="88CEDC"/>
      </a:accent2>
      <a:accent3>
        <a:srgbClr val="32707E"/>
      </a:accent3>
      <a:accent4>
        <a:srgbClr val="84A6AD"/>
      </a:accent4>
      <a:accent5>
        <a:srgbClr val="3B8599"/>
      </a:accent5>
      <a:accent6>
        <a:srgbClr val="BEE2EB"/>
      </a:accent6>
      <a:hlink>
        <a:srgbClr val="3B8599"/>
      </a:hlink>
      <a:folHlink>
        <a:srgbClr val="262626"/>
      </a:folHlink>
    </a:clrScheme>
    <a:fontScheme name="MACH">
      <a:majorFont>
        <a:latin typeface="Linguistics Pro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MACH">
      <a:dk1>
        <a:srgbClr val="2D2D2D"/>
      </a:dk1>
      <a:lt1>
        <a:sysClr val="window" lastClr="FFFFFF"/>
      </a:lt1>
      <a:dk2>
        <a:srgbClr val="014258"/>
      </a:dk2>
      <a:lt2>
        <a:srgbClr val="CE1516"/>
      </a:lt2>
      <a:accent1>
        <a:srgbClr val="005D76"/>
      </a:accent1>
      <a:accent2>
        <a:srgbClr val="88CEDC"/>
      </a:accent2>
      <a:accent3>
        <a:srgbClr val="32707E"/>
      </a:accent3>
      <a:accent4>
        <a:srgbClr val="84A6AD"/>
      </a:accent4>
      <a:accent5>
        <a:srgbClr val="3B8599"/>
      </a:accent5>
      <a:accent6>
        <a:srgbClr val="BEE2EB"/>
      </a:accent6>
      <a:hlink>
        <a:srgbClr val="3B8599"/>
      </a:hlink>
      <a:folHlink>
        <a:srgbClr val="262626"/>
      </a:folHlink>
    </a:clrScheme>
    <a:fontScheme name="MACH">
      <a:majorFont>
        <a:latin typeface="Linguistics Pro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1745</Words>
  <Application>Microsoft Office PowerPoint</Application>
  <PresentationFormat>Breitbild</PresentationFormat>
  <Paragraphs>564</Paragraphs>
  <Slides>44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44</vt:i4>
      </vt:variant>
    </vt:vector>
  </HeadingPairs>
  <TitlesOfParts>
    <vt:vector size="58" baseType="lpstr">
      <vt:lpstr>Times New Roman</vt:lpstr>
      <vt:lpstr>Arial</vt:lpstr>
      <vt:lpstr>Courier New</vt:lpstr>
      <vt:lpstr>Open Sans Light</vt:lpstr>
      <vt:lpstr>Wingdings</vt:lpstr>
      <vt:lpstr>Symbol</vt:lpstr>
      <vt:lpstr>Calibri Light</vt:lpstr>
      <vt:lpstr>Linguistics Pro</vt:lpstr>
      <vt:lpstr>Antonio</vt:lpstr>
      <vt:lpstr>Calibri</vt:lpstr>
      <vt:lpstr>Open Sans Condensed Light</vt:lpstr>
      <vt:lpstr>MACH</vt:lpstr>
      <vt:lpstr>P-StK</vt:lpstr>
      <vt:lpstr>Office Theme</vt:lpstr>
      <vt:lpstr>PowerPoint-Präsentation</vt:lpstr>
      <vt:lpstr>Herzlich Willkommen</vt:lpstr>
      <vt:lpstr>Zukunftskongress 365 Digital</vt:lpstr>
      <vt:lpstr>Ihre Referent:innen</vt:lpstr>
      <vt:lpstr>PowerPoint-Präsentation</vt:lpstr>
      <vt:lpstr>PowerPoint-Präsentation</vt:lpstr>
      <vt:lpstr>PowerPoint-Präsentation</vt:lpstr>
      <vt:lpstr>Und nun   ein Blick nach Bayern</vt:lpstr>
      <vt:lpstr>Digitale Verwaltung in Bayern – Umsetzung des OZG </vt:lpstr>
      <vt:lpstr>Agenda </vt:lpstr>
      <vt:lpstr>Agenda </vt:lpstr>
      <vt:lpstr>Das BayernPortal – einheitlicher Zugang seit 2015</vt:lpstr>
      <vt:lpstr>Das bayerische Servicekonto – die BayernID</vt:lpstr>
      <vt:lpstr>Die Basisdienste des BayernPortals</vt:lpstr>
      <vt:lpstr>Der Antragsmanager</vt:lpstr>
      <vt:lpstr>Das Onlinezugangsgesetz </vt:lpstr>
      <vt:lpstr>Agenda </vt:lpstr>
      <vt:lpstr>PowerPoint-Präsentation</vt:lpstr>
      <vt:lpstr>Digitalisierungsprogramm</vt:lpstr>
      <vt:lpstr>„Einer für alle/einer für viele“ Prinzip</vt:lpstr>
      <vt:lpstr>Bayern im Bund </vt:lpstr>
      <vt:lpstr>Agenda </vt:lpstr>
      <vt:lpstr>OZG Masterplan – Roadmap 2020</vt:lpstr>
      <vt:lpstr>OZG Masterplan – und die Kommunen?</vt:lpstr>
      <vt:lpstr>Digitales Rathaus</vt:lpstr>
      <vt:lpstr>PowerPoint-Präsentation</vt:lpstr>
      <vt:lpstr>OZG-Masterplan –  strategische Leitlinien</vt:lpstr>
      <vt:lpstr>Agenda </vt:lpstr>
      <vt:lpstr>Der Mensch im Mittelpunkt – die bayerischen Innovationslabore</vt:lpstr>
      <vt:lpstr>OZG für Kommunen: Flexibilisieren statt zentralisieren</vt:lpstr>
      <vt:lpstr>Container- Virtualisierung für </vt:lpstr>
      <vt:lpstr>Ausblick  Was kommt aus Brüssel?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 im Zusammenhang…</vt:lpstr>
      <vt:lpstr>HABEN SIE FRAGEN?</vt:lpstr>
      <vt:lpstr> Lassen Sie uns den „OZG - Berg“ gemeinsam erklimmen!</vt:lpstr>
      <vt:lpstr>Kontakt</vt:lpstr>
      <vt:lpstr>Digitale Verwaltungsleistungen mit MACH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Thomas.Berndtgen@mach.de</dc:creator>
  <cp:lastModifiedBy>Caroline Christen</cp:lastModifiedBy>
  <cp:revision>46</cp:revision>
  <dcterms:created xsi:type="dcterms:W3CDTF">2020-07-07T08:31:26Z</dcterms:created>
  <dcterms:modified xsi:type="dcterms:W3CDTF">2020-07-09T11:02:11Z</dcterms:modified>
</cp:coreProperties>
</file>